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8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49.xml" ContentType="application/vnd.openxmlformats-officedocument.presentationml.tags+xml"/>
  <Override PartName="/ppt/notesSlides/notesSlide47.xml" ContentType="application/vnd.openxmlformats-officedocument.presentationml.notesSlide+xml"/>
  <Override PartName="/ppt/tags/tag50.xml" ContentType="application/vnd.openxmlformats-officedocument.presentationml.tags+xml"/>
  <Override PartName="/ppt/notesSlides/notesSlide48.xml" ContentType="application/vnd.openxmlformats-officedocument.presentationml.notesSlide+xml"/>
  <Override PartName="/ppt/tags/tag51.xml" ContentType="application/vnd.openxmlformats-officedocument.presentationml.tags+xml"/>
  <Override PartName="/ppt/notesSlides/notesSlide49.xml" ContentType="application/vnd.openxmlformats-officedocument.presentationml.notesSlide+xml"/>
  <Override PartName="/ppt/tags/tag5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53.xml" ContentType="application/vnd.openxmlformats-officedocument.presentationml.tags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87"/>
  </p:notesMasterIdLst>
  <p:sldIdLst>
    <p:sldId id="427" r:id="rId2"/>
    <p:sldId id="555" r:id="rId3"/>
    <p:sldId id="556" r:id="rId4"/>
    <p:sldId id="471" r:id="rId5"/>
    <p:sldId id="431" r:id="rId6"/>
    <p:sldId id="432" r:id="rId7"/>
    <p:sldId id="433" r:id="rId8"/>
    <p:sldId id="434" r:id="rId9"/>
    <p:sldId id="435" r:id="rId10"/>
    <p:sldId id="436" r:id="rId11"/>
    <p:sldId id="437" r:id="rId12"/>
    <p:sldId id="443" r:id="rId13"/>
    <p:sldId id="444" r:id="rId14"/>
    <p:sldId id="445" r:id="rId15"/>
    <p:sldId id="446" r:id="rId16"/>
    <p:sldId id="447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5" r:id="rId25"/>
    <p:sldId id="557" r:id="rId26"/>
    <p:sldId id="558" r:id="rId27"/>
    <p:sldId id="456" r:id="rId28"/>
    <p:sldId id="457" r:id="rId29"/>
    <p:sldId id="458" r:id="rId30"/>
    <p:sldId id="559" r:id="rId31"/>
    <p:sldId id="459" r:id="rId32"/>
    <p:sldId id="553" r:id="rId33"/>
    <p:sldId id="460" r:id="rId34"/>
    <p:sldId id="461" r:id="rId35"/>
    <p:sldId id="560" r:id="rId36"/>
    <p:sldId id="561" r:id="rId37"/>
    <p:sldId id="463" r:id="rId38"/>
    <p:sldId id="464" r:id="rId39"/>
    <p:sldId id="554" r:id="rId40"/>
    <p:sldId id="467" r:id="rId41"/>
    <p:sldId id="549" r:id="rId42"/>
    <p:sldId id="468" r:id="rId43"/>
    <p:sldId id="469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564" r:id="rId61"/>
    <p:sldId id="491" r:id="rId62"/>
    <p:sldId id="562" r:id="rId63"/>
    <p:sldId id="492" r:id="rId64"/>
    <p:sldId id="493" r:id="rId65"/>
    <p:sldId id="565" r:id="rId66"/>
    <p:sldId id="563" r:id="rId67"/>
    <p:sldId id="494" r:id="rId68"/>
    <p:sldId id="566" r:id="rId69"/>
    <p:sldId id="567" r:id="rId70"/>
    <p:sldId id="568" r:id="rId71"/>
    <p:sldId id="569" r:id="rId72"/>
    <p:sldId id="592" r:id="rId73"/>
    <p:sldId id="579" r:id="rId74"/>
    <p:sldId id="580" r:id="rId75"/>
    <p:sldId id="581" r:id="rId76"/>
    <p:sldId id="582" r:id="rId77"/>
    <p:sldId id="583" r:id="rId78"/>
    <p:sldId id="584" r:id="rId79"/>
    <p:sldId id="585" r:id="rId80"/>
    <p:sldId id="586" r:id="rId81"/>
    <p:sldId id="587" r:id="rId82"/>
    <p:sldId id="588" r:id="rId83"/>
    <p:sldId id="589" r:id="rId84"/>
    <p:sldId id="590" r:id="rId85"/>
    <p:sldId id="593" r:id="rId8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FD6D"/>
    <a:srgbClr val="00FF00"/>
    <a:srgbClr val="FF0000"/>
    <a:srgbClr val="FB1C05"/>
    <a:srgbClr val="FC6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09" autoAdjust="0"/>
  </p:normalViewPr>
  <p:slideViewPr>
    <p:cSldViewPr>
      <p:cViewPr varScale="1">
        <p:scale>
          <a:sx n="61" d="100"/>
          <a:sy n="61" d="100"/>
        </p:scale>
        <p:origin x="29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4" Type="http://schemas.openxmlformats.org/officeDocument/2006/relationships/image" Target="../media/image106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D41D9AC-C4DC-4626-BD9E-860ADBEBE25E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E6B2A92-AD47-4AF8-BBA5-94641E99511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3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8D6E9C-CB34-4FFF-84FA-317E47FBFF9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9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B899EF-0456-45F6-9C3B-5D56EDBDF1B5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1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80F174E-9422-4987-82F7-2E47090A4709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13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0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EEF97FF-8810-4BF6-9349-B2743B8CC9B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14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85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757EFA0-F24A-405F-AD00-7221204F7F2F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15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5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FDF782F5-7CC1-4CDB-A8E7-DF7321F629EB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16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031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F7B934C-315C-404F-AF03-5BF69706FA20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17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502492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EF00F7D9-8275-4553-9CA8-68FA933D7C9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454960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FA12E52-3B1D-4680-820C-4EB06AC8DE27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19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836570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570F08C-A929-4DA1-8F1F-7A75B45B0A8D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20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105389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B3902A7-A6B3-4A3C-BDC7-56D9F250E585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505297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B2A92-AD47-4AF8-BBA5-94641E99511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11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A4BF03-0F59-41BC-96CC-716FD5C03048}" type="slidenum">
              <a:rPr lang="en-US" sz="1200" b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22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29526" cy="5722937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5797"/>
            <a:ext cx="5620173" cy="2536984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ones, divide by 9</a:t>
            </a:r>
          </a:p>
        </p:txBody>
      </p:sp>
    </p:spTree>
    <p:extLst>
      <p:ext uri="{BB962C8B-B14F-4D97-AF65-F5344CB8AC3E}">
        <p14:creationId xmlns:p14="http://schemas.microsoft.com/office/powerpoint/2010/main" val="847246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2C01B8-FC74-4079-8CB0-80262796AAC2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9492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37CE41-D0F7-4C3E-A06F-F041DB9785D5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330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26AAA-A85F-464F-A94C-B4112C418EC8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74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71DDA0A-3794-48A2-AA9B-D22735E3CEE2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28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34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1EC767-435B-4FAA-B870-FC198DBF51CB}" type="slidenum">
              <a:rPr lang="en-US" smtClean="0">
                <a:latin typeface="Arial" pitchFamily="34" charset="0"/>
              </a:rPr>
              <a:pPr/>
              <a:t>29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879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e^0 = 1, e^-1 = .37, e^-2 = .14,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2EB13AB-E917-48C5-9EEC-B17BA80B5F20}" type="slidenum">
              <a:rPr lang="en-US" altLang="en-US">
                <a:latin typeface="Calibri" panose="020F0502020204030204" pitchFamily="34" charset="0"/>
              </a:rPr>
              <a:pPr eaLnBrk="1" hangingPunct="1"/>
              <a:t>30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470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C1E9AC7-7DF4-4BA9-9ECD-8159137C2EBF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31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742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BC1E9AC7-7DF4-4BA9-9ECD-8159137C2EBF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32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054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ADC06759-B181-4992-9306-57C61C412ABC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33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88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093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35F2A0E-0DE0-4E94-99BF-0028BB208054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34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2400" y="401638"/>
            <a:ext cx="7631113" cy="5724525"/>
          </a:xfrm>
          <a:solidFill>
            <a:srgbClr val="FFFFFF"/>
          </a:solidFill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3921" y="6367463"/>
            <a:ext cx="5620173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562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DF0E67-0736-48B6-B4A9-F20A94660104}" type="slidenum">
              <a:rPr lang="en-US" altLang="en-US">
                <a:latin typeface="Calibri" panose="020F0502020204030204" pitchFamily="34" charset="0"/>
              </a:rPr>
              <a:pPr eaLnBrk="1" hangingPunct="1"/>
              <a:t>35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Linear vs. quadratic in mask size</a:t>
            </a:r>
          </a:p>
        </p:txBody>
      </p:sp>
    </p:spTree>
    <p:extLst>
      <p:ext uri="{BB962C8B-B14F-4D97-AF65-F5344CB8AC3E}">
        <p14:creationId xmlns:p14="http://schemas.microsoft.com/office/powerpoint/2010/main" val="2339911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AF080E0-D554-45A3-9B69-F2F5062184A2}" type="slidenum">
              <a:rPr lang="en-US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12819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D859CD7-21F8-45C5-887C-6C72DB4B6195}" type="slidenum">
              <a:rPr lang="en-US" sz="1200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37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959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D81124DF-49DD-41D8-8BF7-3EEBAC1C5B6D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38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93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1232E209-CDD7-4D98-B7D1-4712DE66494F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39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1" y="4560570"/>
            <a:ext cx="5364480" cy="4320540"/>
          </a:xfrm>
          <a:noFill/>
          <a:ln/>
        </p:spPr>
        <p:txBody>
          <a:bodyPr/>
          <a:lstStyle/>
          <a:p>
            <a:endParaRPr lang="ru-RU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03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5E6A8-E7BF-48CF-97DC-45BF72941E13}" type="slidenum">
              <a:rPr lang="en-US" smtClean="0">
                <a:latin typeface="Arial" pitchFamily="34" charset="0"/>
              </a:rPr>
              <a:pPr/>
              <a:t>40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0350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5E6A8-E7BF-48CF-97DC-45BF72941E13}" type="slidenum">
              <a:rPr lang="en-US" smtClean="0">
                <a:latin typeface="Arial" pitchFamily="34" charset="0"/>
              </a:rPr>
              <a:pPr/>
              <a:t>41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0867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CA17C-70F2-4603-948F-FF49BAC8A6FD}" type="slidenum">
              <a:rPr lang="en-US" smtClean="0">
                <a:latin typeface="Arial" pitchFamily="34" charset="0"/>
              </a:rPr>
              <a:pPr/>
              <a:t>42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9072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295B86-F1D8-4A05-8ADE-F0149D50252B}" type="slidenum">
              <a:rPr lang="en-US" smtClean="0">
                <a:latin typeface="Arial" pitchFamily="34" charset="0"/>
              </a:rPr>
              <a:pPr/>
              <a:t>43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38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8ECB50-0741-4B9B-9786-F60AB7D5AC85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2834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CCF731-CABE-469D-9BAB-14EA7527B8A4}" type="slidenum">
              <a:rPr lang="en-US" smtClean="0">
                <a:latin typeface="Arial" pitchFamily="34" charset="0"/>
              </a:rPr>
              <a:pPr/>
              <a:t>44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096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1661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F25387-692E-4666-8C81-A1E5E8A77516}" type="slidenum">
              <a:rPr lang="en-US" smtClean="0">
                <a:latin typeface="Arial" pitchFamily="34" charset="0"/>
              </a:rPr>
              <a:pPr/>
              <a:t>46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66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65822A40-FEB8-42F7-A169-8A87D6A0667B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47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126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3BA18250-4E88-4982-8456-60D1265A6A08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48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8273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8665FC5-4296-449E-95C1-239912457C75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49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893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4357CBF2-AFEC-4C94-AEEA-A4B93640F76C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50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r>
              <a:rPr lang="en-US" smtClean="0">
                <a:latin typeface="Arial" pitchFamily="34" charset="0"/>
              </a:rPr>
              <a:t>This is if we assume filter already flipped – will shift right if we flip the fitler first for convolution</a:t>
            </a:r>
          </a:p>
        </p:txBody>
      </p:sp>
    </p:spTree>
    <p:extLst>
      <p:ext uri="{BB962C8B-B14F-4D97-AF65-F5344CB8AC3E}">
        <p14:creationId xmlns:p14="http://schemas.microsoft.com/office/powerpoint/2010/main" val="40362957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93F8B915-8E6F-41F6-BF17-53B70E73CDDC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51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620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80B1CE10-7F18-4CC2-9AE9-4935E0A4B6F8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52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336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7E3A1EE6-2C98-4F16-BE92-20C3120C960B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53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2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913A7E-5702-48FD-B270-583A57BE393F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46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C57BCF25-0B8B-4438-8989-FB4CC328BB19}" type="slidenum">
              <a:rPr lang="en-US" sz="120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hangingPunct="0"/>
              <a:t>54</a:t>
            </a:fld>
            <a:endParaRPr lang="en-US" sz="1200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60570"/>
            <a:ext cx="5364480" cy="4320540"/>
          </a:xfrm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184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0931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DE49D-63F9-47A7-9F71-35187AB892C5}" type="slidenum">
              <a:rPr lang="en-US" b="1" smtClean="0">
                <a:solidFill>
                  <a:srgbClr val="000000"/>
                </a:solidFill>
                <a:latin typeface="Arial" pitchFamily="34" charset="0"/>
              </a:rPr>
              <a:pPr/>
              <a:t>56</a:t>
            </a:fld>
            <a:endParaRPr lang="en-US" b="1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0195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1D25F-A7DB-4C18-9E19-03EFDA3BA889}" type="slidenum">
              <a:rPr lang="en-US" smtClean="0">
                <a:latin typeface="Arial" pitchFamily="34" charset="0"/>
              </a:rPr>
              <a:pPr/>
              <a:t>57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682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483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5501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728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eaLnBrk="0" hangingPunct="0"/>
            <a:fld id="{5EB411B0-A78C-4E10-BEF5-BBE26634D50E}" type="slidenum">
              <a:rPr lang="en-US" sz="1200" b="1" smtClean="0">
                <a:solidFill>
                  <a:srgbClr val="000000"/>
                </a:solidFill>
                <a:latin typeface="Arial" pitchFamily="34" charset="0"/>
              </a:rPr>
              <a:pPr eaLnBrk="0" hangingPunct="0"/>
              <a:t>61</a:t>
            </a:fld>
            <a:endParaRPr lang="en-US" sz="1200" b="1" dirty="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05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53988" y="401638"/>
            <a:ext cx="7634288" cy="5724525"/>
          </a:xfrm>
          <a:solidFill>
            <a:srgbClr val="FFFFFF"/>
          </a:solidFill>
          <a:ln/>
        </p:spPr>
      </p:sp>
      <p:sp>
        <p:nvSpPr>
          <p:cNvPr id="11059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83920" y="6367463"/>
            <a:ext cx="5620174" cy="253531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1557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711F91-ACB8-4560-ACD5-65DC1F1E43A3}" type="slidenum">
              <a:rPr lang="en-US" altLang="en-US">
                <a:latin typeface="Gill Sans" charset="0"/>
              </a:rPr>
              <a:pPr eaLnBrk="1" hangingPunct="1"/>
              <a:t>62</a:t>
            </a:fld>
            <a:endParaRPr lang="en-US" altLang="en-US">
              <a:latin typeface="Gill Sans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0138" y="673100"/>
            <a:ext cx="4603750" cy="34544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6938" y="4351338"/>
            <a:ext cx="5083175" cy="4130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9893" tIns="44946" rIns="89893" bIns="44946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mtClean="0"/>
              <a:t>Better at salt’n’pepper noise</a:t>
            </a:r>
          </a:p>
          <a:p>
            <a:pPr eaLnBrk="1" hangingPunct="1"/>
            <a:r>
              <a:rPr lang="en-US" altLang="en-US" smtClean="0"/>
              <a:t>Not convolution: try a region with 1’s and a 2, and then 1’s and a 3</a:t>
            </a:r>
          </a:p>
        </p:txBody>
      </p:sp>
    </p:spTree>
    <p:extLst>
      <p:ext uri="{BB962C8B-B14F-4D97-AF65-F5344CB8AC3E}">
        <p14:creationId xmlns:p14="http://schemas.microsoft.com/office/powerpoint/2010/main" val="7164978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003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47E707-F27B-4BF8-BBE0-FF18D093C134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9979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26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fld id="{69D1112C-C0E2-41E3-9B54-DAFDFBB89E1D}" type="slidenum">
              <a:rPr lang="en-US" altLang="en-US" sz="1200" smtClean="0"/>
              <a:pPr/>
              <a:t>65</a:t>
            </a:fld>
            <a:endParaRPr lang="en-US" altLang="en-US" sz="1200" smtClean="0"/>
          </a:p>
        </p:txBody>
      </p:sp>
      <p:sp>
        <p:nvSpPr>
          <p:cNvPr id="57347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949666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48CC587-4237-47BC-9C9C-7DBFAE1821EC}" type="slidenum">
              <a:rPr lang="en-US" altLang="en-US">
                <a:latin typeface="Gill Sans" charset="0"/>
              </a:rPr>
              <a:pPr eaLnBrk="1" hangingPunct="1"/>
              <a:t>66</a:t>
            </a:fld>
            <a:endParaRPr lang="en-US" altLang="en-US">
              <a:latin typeface="Gill Sans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200025" y="382588"/>
            <a:ext cx="7265988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 altLang="en-US" smtClean="0"/>
          </a:p>
        </p:txBody>
      </p:sp>
    </p:spTree>
    <p:extLst>
      <p:ext uri="{BB962C8B-B14F-4D97-AF65-F5344CB8AC3E}">
        <p14:creationId xmlns:p14="http://schemas.microsoft.com/office/powerpoint/2010/main" val="28962120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624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7263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defTabSz="957263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defTabSz="957263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defTabSz="957263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defTabSz="957263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fld id="{B7AEA8FD-7EA9-4950-88E2-DFB51A8C0099}" type="slidenum">
              <a:rPr lang="zh-TW" altLang="en-US" sz="1300" smtClean="0">
                <a:latin typeface="Tahoma" panose="020B0604030504040204" pitchFamily="34" charset="0"/>
              </a:rPr>
              <a:pPr/>
              <a:t>68</a:t>
            </a:fld>
            <a:endParaRPr lang="en-US" altLang="zh-TW" sz="1300" smtClean="0">
              <a:latin typeface="Tahoma" panose="020B0604030504040204" pitchFamily="34" charset="0"/>
            </a:endParaRPr>
          </a:p>
        </p:txBody>
      </p:sp>
      <p:sp>
        <p:nvSpPr>
          <p:cNvPr id="62467" name="Rectangle 2"/>
          <p:cNvSpPr>
            <a:spLocks noChangeArrowheads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875602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fld id="{E1291B47-130A-4D34-91CB-4A9D0DE5C275}" type="slidenum">
              <a:rPr lang="en-US" altLang="en-US" sz="1200" smtClean="0"/>
              <a:pPr/>
              <a:t>83</a:t>
            </a:fld>
            <a:endParaRPr lang="en-US" altLang="en-US" sz="1200" smtClean="0"/>
          </a:p>
        </p:txBody>
      </p:sp>
      <p:sp>
        <p:nvSpPr>
          <p:cNvPr id="87043" name="Rectangle 2"/>
          <p:cNvSpPr>
            <a:spLocks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cs typeface="Cordia New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5017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28548B-8CA9-4415-8EA2-BB8FBEF19541}" type="slidenum">
              <a:rPr lang="en-US" altLang="en-US">
                <a:latin typeface="Calibri" panose="020F0502020204030204" pitchFamily="34" charset="0"/>
              </a:rPr>
              <a:pPr eaLnBrk="1" hangingPunct="1"/>
              <a:t>85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81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014D6F-FB5E-4DCE-87EE-D49DD843E8C0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25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557D8E-1280-46E9-95E4-C90B8B6135E1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65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55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7FA247-5E83-4477-86C5-BD76B2F0E7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3381"/>
            <a:ext cx="8839200" cy="824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9382"/>
            <a:ext cx="8839200" cy="5511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6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A3C84-B78A-4974-AD61-9619B9242517}" type="datetimeFigureOut">
              <a:rPr lang="en-US" smtClean="0"/>
              <a:pPr/>
              <a:t>7/31/2016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05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342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315E3-D7D1-4FA2-8126-810FBC6971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143000" y="899160"/>
            <a:ext cx="786384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61109" y="899160"/>
            <a:ext cx="914400" cy="91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SzPct val="70000"/>
        <a:buFont typeface="Wingdings" panose="05000000000000000000" pitchFamily="2" charset="2"/>
        <a:buChar char="q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anose="02070309020205020404" pitchFamily="49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13" Type="http://schemas.openxmlformats.org/officeDocument/2006/relationships/image" Target="../media/image38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7.png"/><Relationship Id="rId5" Type="http://schemas.openxmlformats.org/officeDocument/2006/relationships/tags" Target="../tags/tag23.xml"/><Relationship Id="rId10" Type="http://schemas.openxmlformats.org/officeDocument/2006/relationships/image" Target="../media/image31.png"/><Relationship Id="rId4" Type="http://schemas.openxmlformats.org/officeDocument/2006/relationships/tags" Target="../tags/tag22.xml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4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25.xml"/><Relationship Id="rId12" Type="http://schemas.openxmlformats.org/officeDocument/2006/relationships/image" Target="../media/image42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28.xml"/><Relationship Id="rId10" Type="http://schemas.openxmlformats.org/officeDocument/2006/relationships/image" Target="../media/image38.png"/><Relationship Id="rId4" Type="http://schemas.openxmlformats.org/officeDocument/2006/relationships/tags" Target="../tags/tag27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5.jpeg"/><Relationship Id="rId18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71.png"/><Relationship Id="rId7" Type="http://schemas.openxmlformats.org/officeDocument/2006/relationships/image" Target="../media/image59.jpeg"/><Relationship Id="rId12" Type="http://schemas.openxmlformats.org/officeDocument/2006/relationships/image" Target="../media/image64.jpeg"/><Relationship Id="rId17" Type="http://schemas.openxmlformats.org/officeDocument/2006/relationships/image" Target="../media/image69.jpeg"/><Relationship Id="rId2" Type="http://schemas.openxmlformats.org/officeDocument/2006/relationships/tags" Target="../tags/tag31.xml"/><Relationship Id="rId16" Type="http://schemas.openxmlformats.org/officeDocument/2006/relationships/image" Target="../media/image68.jpeg"/><Relationship Id="rId20" Type="http://schemas.openxmlformats.org/officeDocument/2006/relationships/image" Target="../media/image70.png"/><Relationship Id="rId1" Type="http://schemas.openxmlformats.org/officeDocument/2006/relationships/tags" Target="../tags/tag30.xml"/><Relationship Id="rId6" Type="http://schemas.openxmlformats.org/officeDocument/2006/relationships/image" Target="../media/image58.jpeg"/><Relationship Id="rId11" Type="http://schemas.openxmlformats.org/officeDocument/2006/relationships/image" Target="../media/image63.jpeg"/><Relationship Id="rId5" Type="http://schemas.openxmlformats.org/officeDocument/2006/relationships/image" Target="../media/image57.jpeg"/><Relationship Id="rId15" Type="http://schemas.openxmlformats.org/officeDocument/2006/relationships/image" Target="../media/image67.jpeg"/><Relationship Id="rId10" Type="http://schemas.openxmlformats.org/officeDocument/2006/relationships/image" Target="../media/image62.jpeg"/><Relationship Id="rId19" Type="http://schemas.openxmlformats.org/officeDocument/2006/relationships/image" Target="../media/image32.pn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61.jpeg"/><Relationship Id="rId1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4.xml"/><Relationship Id="rId7" Type="http://schemas.openxmlformats.org/officeDocument/2006/relationships/image" Target="../media/image3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35.xml"/><Relationship Id="rId9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8.xml"/><Relationship Id="rId7" Type="http://schemas.openxmlformats.org/officeDocument/2006/relationships/image" Target="../media/image3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39.xml"/><Relationship Id="rId9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44.xml"/><Relationship Id="rId7" Type="http://schemas.openxmlformats.org/officeDocument/2006/relationships/image" Target="../media/image73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4" Type="http://schemas.openxmlformats.org/officeDocument/2006/relationships/tags" Target="../tags/tag45.xml"/><Relationship Id="rId9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37.png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6" Type="http://schemas.openxmlformats.org/officeDocument/2006/relationships/image" Target="../media/image84.png"/><Relationship Id="rId5" Type="http://schemas.openxmlformats.org/officeDocument/2006/relationships/image" Target="../media/image37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oleObject" Target="../embeddings/oleObject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4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4.wmf"/><Relationship Id="rId5" Type="http://schemas.openxmlformats.org/officeDocument/2006/relationships/image" Target="../media/image89.wmf"/><Relationship Id="rId4" Type="http://schemas.openxmlformats.org/officeDocument/2006/relationships/oleObject" Target="../embeddings/oleObject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02.jpeg"/><Relationship Id="rId3" Type="http://schemas.openxmlformats.org/officeDocument/2006/relationships/notesSlide" Target="../notesSlides/notesSlide64.xml"/><Relationship Id="rId7" Type="http://schemas.openxmlformats.org/officeDocument/2006/relationships/image" Target="../media/image97.wmf"/><Relationship Id="rId12" Type="http://schemas.openxmlformats.org/officeDocument/2006/relationships/image" Target="../media/image10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100.jpeg"/><Relationship Id="rId5" Type="http://schemas.openxmlformats.org/officeDocument/2006/relationships/image" Target="../media/image96.wmf"/><Relationship Id="rId10" Type="http://schemas.openxmlformats.org/officeDocument/2006/relationships/image" Target="../media/image99.jpeg"/><Relationship Id="rId4" Type="http://schemas.openxmlformats.org/officeDocument/2006/relationships/oleObject" Target="../embeddings/oleObject6.bin"/><Relationship Id="rId9" Type="http://schemas.openxmlformats.org/officeDocument/2006/relationships/image" Target="../media/image98.w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4.wmf"/><Relationship Id="rId11" Type="http://schemas.openxmlformats.org/officeDocument/2006/relationships/image" Target="../media/image106.wmf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2.bin"/><Relationship Id="rId4" Type="http://schemas.openxmlformats.org/officeDocument/2006/relationships/image" Target="../media/image103.wmf"/><Relationship Id="rId9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1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8.wmf"/><Relationship Id="rId5" Type="http://schemas.openxmlformats.org/officeDocument/2006/relationships/image" Target="../media/image117.png"/><Relationship Id="rId4" Type="http://schemas.openxmlformats.org/officeDocument/2006/relationships/image" Target="../media/image116.w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20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27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wmf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129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33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32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34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notesSlide" Target="../notesSlides/notesSlide65.xml"/><Relationship Id="rId7" Type="http://schemas.openxmlformats.org/officeDocument/2006/relationships/image" Target="../media/image140.png"/><Relationship Id="rId12" Type="http://schemas.openxmlformats.org/officeDocument/2006/relationships/image" Target="../media/image13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39.png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138.png"/><Relationship Id="rId10" Type="http://schemas.openxmlformats.org/officeDocument/2006/relationships/image" Target="../media/image135.wmf"/><Relationship Id="rId4" Type="http://schemas.openxmlformats.org/officeDocument/2006/relationships/image" Target="../media/image137.png"/><Relationship Id="rId9" Type="http://schemas.openxmlformats.org/officeDocument/2006/relationships/oleObject" Target="../embeddings/oleObject27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6" Type="http://schemas.openxmlformats.org/officeDocument/2006/relationships/image" Target="../media/image146.jpeg"/><Relationship Id="rId5" Type="http://schemas.openxmlformats.org/officeDocument/2006/relationships/image" Target="../media/image37.png"/><Relationship Id="rId4" Type="http://schemas.openxmlformats.org/officeDocument/2006/relationships/image" Target="../media/image14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Filtering</a:t>
            </a:r>
            <a:endParaRPr lang="en-US" sz="6000" dirty="0" smtClean="0"/>
          </a:p>
          <a:p>
            <a:endParaRPr lang="en-US" sz="6000" dirty="0" smtClean="0"/>
          </a:p>
          <a:p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-304800" y="6400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772400" cy="1143000"/>
          </a:xfrm>
        </p:spPr>
        <p:txBody>
          <a:bodyPr/>
          <a:lstStyle/>
          <a:p>
            <a:r>
              <a:rPr lang="en-US" smtClean="0"/>
              <a:t>Common types of noise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592138" y="1384300"/>
            <a:ext cx="3432175" cy="4114800"/>
          </a:xfrm>
        </p:spPr>
        <p:txBody>
          <a:bodyPr/>
          <a:lstStyle/>
          <a:p>
            <a:pPr marL="341313" lvl="1" indent="-341313">
              <a:spcAft>
                <a:spcPts val="1200"/>
              </a:spcAft>
            </a:pPr>
            <a:r>
              <a:rPr lang="en-US" sz="2000" b="1" smtClean="0">
                <a:cs typeface="Arial" pitchFamily="34" charset="0"/>
              </a:rPr>
              <a:t>Salt and pepper noise</a:t>
            </a:r>
            <a:r>
              <a:rPr lang="en-US" sz="2000" smtClean="0">
                <a:cs typeface="Arial" pitchFamily="34" charset="0"/>
              </a:rPr>
              <a:t>: random occurrences of   black and white pixels</a:t>
            </a:r>
          </a:p>
          <a:p>
            <a:pPr marL="341313" lvl="1" indent="-341313">
              <a:spcAft>
                <a:spcPts val="1200"/>
              </a:spcAft>
            </a:pPr>
            <a:r>
              <a:rPr lang="en-US" sz="2000" b="1" smtClean="0">
                <a:cs typeface="Arial" pitchFamily="34" charset="0"/>
              </a:rPr>
              <a:t>Impulse noise: </a:t>
            </a:r>
            <a:r>
              <a:rPr lang="en-US" sz="2000" smtClean="0">
                <a:cs typeface="Arial" pitchFamily="34" charset="0"/>
              </a:rPr>
              <a:t>random occurrences of white pixels</a:t>
            </a:r>
          </a:p>
          <a:p>
            <a:pPr marL="341313" lvl="1" indent="-341313">
              <a:spcAft>
                <a:spcPts val="1200"/>
              </a:spcAft>
            </a:pPr>
            <a:r>
              <a:rPr lang="en-US" sz="2000" b="1" smtClean="0">
                <a:cs typeface="Arial" pitchFamily="34" charset="0"/>
              </a:rPr>
              <a:t>Gaussian noise</a:t>
            </a:r>
            <a:r>
              <a:rPr lang="en-US" sz="2000" smtClean="0">
                <a:cs typeface="Arial" pitchFamily="34" charset="0"/>
              </a:rPr>
              <a:t>: variations in intensity drawn from a Gaussian normal distribution</a:t>
            </a:r>
            <a:endParaRPr lang="en-US" sz="2000" b="1" smtClean="0">
              <a:cs typeface="Arial" pitchFamily="34" charset="0"/>
            </a:endParaRPr>
          </a:p>
          <a:p>
            <a:pPr marL="341313" lvl="1" indent="-341313">
              <a:spcAft>
                <a:spcPts val="1200"/>
              </a:spcAft>
            </a:pPr>
            <a:endParaRPr lang="en-US" sz="2000" smtClean="0">
              <a:cs typeface="Arial" pitchFamily="34" charset="0"/>
            </a:endParaRPr>
          </a:p>
          <a:p>
            <a:pPr marL="341313" indent="-341313">
              <a:spcAft>
                <a:spcPts val="1200"/>
              </a:spcAft>
            </a:pPr>
            <a:endParaRPr lang="en-US" sz="2400" smtClean="0"/>
          </a:p>
        </p:txBody>
      </p:sp>
      <p:pic>
        <p:nvPicPr>
          <p:cNvPr id="13316" name="Picture 5" descr="noi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9900" y="1201738"/>
            <a:ext cx="4243388" cy="529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7821613" y="6569075"/>
            <a:ext cx="28114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S. Seitz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09575" y="-39688"/>
            <a:ext cx="8229600" cy="1143001"/>
          </a:xfrm>
        </p:spPr>
        <p:txBody>
          <a:bodyPr/>
          <a:lstStyle/>
          <a:p>
            <a:pPr eaLnBrk="1" hangingPunct="1"/>
            <a:r>
              <a:rPr lang="en-US" smtClean="0"/>
              <a:t>Gaussian noise</a:t>
            </a:r>
          </a:p>
        </p:txBody>
      </p:sp>
      <p:sp>
        <p:nvSpPr>
          <p:cNvPr id="14339" name="TextBox 5"/>
          <p:cNvSpPr txBox="1">
            <a:spLocks noChangeArrowheads="1"/>
          </p:cNvSpPr>
          <p:nvPr/>
        </p:nvSpPr>
        <p:spPr bwMode="auto">
          <a:xfrm>
            <a:off x="7712075" y="6569075"/>
            <a:ext cx="2811463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Fig: M. Hebert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55625" y="800100"/>
            <a:ext cx="6813550" cy="5229225"/>
            <a:chOff x="-101664" y="1201707"/>
            <a:chExt cx="6813550" cy="5229225"/>
          </a:xfrm>
        </p:grpSpPr>
        <p:pic>
          <p:nvPicPr>
            <p:cNvPr id="143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01664" y="1201707"/>
              <a:ext cx="6813550" cy="522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3" name="Rectangle 6"/>
            <p:cNvSpPr>
              <a:spLocks noChangeArrowheads="1"/>
            </p:cNvSpPr>
            <p:nvPr/>
          </p:nvSpPr>
          <p:spPr bwMode="auto">
            <a:xfrm>
              <a:off x="52263" y="1384272"/>
              <a:ext cx="1095390" cy="1131903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487" name="Title 9"/>
          <p:cNvSpPr>
            <a:spLocks noGrp="1"/>
          </p:cNvSpPr>
          <p:nvPr>
            <p:ph type="title"/>
          </p:nvPr>
        </p:nvSpPr>
        <p:spPr>
          <a:xfrm>
            <a:off x="665163" y="0"/>
            <a:ext cx="7772400" cy="1143000"/>
          </a:xfrm>
        </p:spPr>
        <p:txBody>
          <a:bodyPr/>
          <a:lstStyle/>
          <a:p>
            <a:r>
              <a:rPr lang="en-US" smtClean="0"/>
              <a:t>Motivation: noise reduction</a:t>
            </a:r>
          </a:p>
        </p:txBody>
      </p:sp>
      <p:sp>
        <p:nvSpPr>
          <p:cNvPr id="20488" name="Content Placeholder 12"/>
          <p:cNvSpPr>
            <a:spLocks noGrp="1"/>
          </p:cNvSpPr>
          <p:nvPr>
            <p:ph idx="1"/>
          </p:nvPr>
        </p:nvSpPr>
        <p:spPr>
          <a:xfrm>
            <a:off x="665163" y="4159250"/>
            <a:ext cx="7772400" cy="1754188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How could we reduce the noise, i.e., give an estimate of the true intensities?</a:t>
            </a:r>
          </a:p>
          <a:p>
            <a:r>
              <a:rPr lang="en-US" sz="2400" b="1" dirty="0" smtClean="0"/>
              <a:t>What if there’s only one image?</a:t>
            </a:r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490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attempt at a solution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r>
              <a:rPr lang="en-US" smtClean="0"/>
              <a:t>Assumptions: </a:t>
            </a:r>
          </a:p>
          <a:p>
            <a:pPr lvl="1"/>
            <a:r>
              <a:rPr lang="en-US" smtClean="0"/>
              <a:t>Expect pixels to be like their neighbors</a:t>
            </a:r>
          </a:p>
          <a:p>
            <a:pPr lvl="1"/>
            <a:r>
              <a:rPr lang="en-US" smtClean="0"/>
              <a:t>Expect noise processes to be independent from pixel to pixel</a:t>
            </a:r>
          </a:p>
          <a:p>
            <a:pPr>
              <a:buFontTx/>
              <a:buChar char="•"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First attempt at a solution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mtClean="0"/>
              <a:t>Let’s replace each pixel with an average of all the values in its neighborhood</a:t>
            </a:r>
          </a:p>
          <a:p>
            <a:pPr>
              <a:buFontTx/>
              <a:buChar char="•"/>
            </a:pPr>
            <a:r>
              <a:rPr lang="en-US" smtClean="0"/>
              <a:t>Moving average in 1D:</a:t>
            </a:r>
          </a:p>
        </p:txBody>
      </p:sp>
      <p:pic>
        <p:nvPicPr>
          <p:cNvPr id="22532" name="Picture 4" descr="smoothing-d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3" name="Picture 5" descr="smoothing-d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4" name="Picture 6" descr="smoothing-d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5" name="Picture 7" descr="smoothing-d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8936" name="Picture 8" descr="smoothing-d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0" y="3124200"/>
            <a:ext cx="3890963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Weighted Moving Average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 add weights to our moving average</a:t>
            </a:r>
          </a:p>
          <a:p>
            <a:r>
              <a:rPr lang="en-US" i="1" smtClean="0"/>
              <a:t>Weights </a:t>
            </a:r>
            <a:r>
              <a:rPr lang="en-US" smtClean="0"/>
              <a:t> [1, 1, 1, 1, 1]  / 5 </a:t>
            </a:r>
          </a:p>
        </p:txBody>
      </p:sp>
      <p:pic>
        <p:nvPicPr>
          <p:cNvPr id="23556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Weighted Moving Average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Non-uniform weights [1, 4, 6, 4, 1] / 16</a:t>
            </a:r>
          </a:p>
        </p:txBody>
      </p:sp>
      <p:pic>
        <p:nvPicPr>
          <p:cNvPr id="24580" name="Picture 4" descr="smoothing-bo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1425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0709" name="Picture 5" descr="smoothing-bel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3124200"/>
            <a:ext cx="3889375" cy="283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7162800" y="6553200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Marschner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42905" name="Group 15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25726" name="Picture 14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43037" name="Group 285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5850" name="Picture 27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851" name="Rectangle 147"/>
          <p:cNvSpPr>
            <a:spLocks noChangeArrowheads="1"/>
          </p:cNvSpPr>
          <p:nvPr/>
        </p:nvSpPr>
        <p:spPr bwMode="auto">
          <a:xfrm>
            <a:off x="5105400" y="2590800"/>
            <a:ext cx="365125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43038" name="Group 286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5975" name="Rectangle 146"/>
          <p:cNvSpPr>
            <a:spLocks noChangeArrowheads="1"/>
          </p:cNvSpPr>
          <p:nvPr/>
        </p:nvSpPr>
        <p:spPr bwMode="auto">
          <a:xfrm>
            <a:off x="685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976" name="Text Box 410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0163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26750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0289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6874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875" name="Rectangle 253"/>
          <p:cNvSpPr>
            <a:spLocks noChangeArrowheads="1"/>
          </p:cNvSpPr>
          <p:nvPr/>
        </p:nvSpPr>
        <p:spPr bwMode="auto">
          <a:xfrm>
            <a:off x="5410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0414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6999" name="Rectangle 127"/>
          <p:cNvSpPr>
            <a:spLocks noChangeArrowheads="1"/>
          </p:cNvSpPr>
          <p:nvPr/>
        </p:nvSpPr>
        <p:spPr bwMode="auto">
          <a:xfrm>
            <a:off x="1066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000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2211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27774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2337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7898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899" name="Rectangle 253"/>
          <p:cNvSpPr>
            <a:spLocks noChangeArrowheads="1"/>
          </p:cNvSpPr>
          <p:nvPr/>
        </p:nvSpPr>
        <p:spPr bwMode="auto">
          <a:xfrm>
            <a:off x="5791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2462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8023" name="Rectangle 127"/>
          <p:cNvSpPr>
            <a:spLocks noChangeArrowheads="1"/>
          </p:cNvSpPr>
          <p:nvPr/>
        </p:nvSpPr>
        <p:spPr bwMode="auto">
          <a:xfrm>
            <a:off x="14478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8024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Three </a:t>
            </a:r>
            <a:r>
              <a:rPr lang="en-US" dirty="0" smtClean="0"/>
              <a:t>views of filtering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sz="2800" dirty="0" smtClean="0"/>
              <a:t>Image </a:t>
            </a:r>
            <a:r>
              <a:rPr lang="en-US" sz="2800" dirty="0" smtClean="0"/>
              <a:t>filters in spatial domain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 smtClean="0"/>
              <a:t>Filter is a mathematical operation of a grid of numbers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 smtClean="0"/>
              <a:t>Smoothing, sharpening, measuring texture</a:t>
            </a:r>
          </a:p>
          <a:p>
            <a:pPr>
              <a:buFont typeface="Arial" charset="0"/>
              <a:buChar char="•"/>
              <a:defRPr/>
            </a:pPr>
            <a:endParaRPr lang="en-US" sz="2800" dirty="0" smtClean="0"/>
          </a:p>
          <a:p>
            <a:pPr>
              <a:buFont typeface="Arial" charset="0"/>
              <a:buChar char="•"/>
              <a:defRPr/>
            </a:pPr>
            <a:r>
              <a:rPr lang="en-US" sz="2800" dirty="0" smtClean="0"/>
              <a:t>Image filters in the frequency domain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 smtClean="0"/>
              <a:t>Filtering is a way to modify the frequencies of images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 err="1" smtClean="0"/>
              <a:t>Denoising</a:t>
            </a:r>
            <a:r>
              <a:rPr lang="en-US" sz="2400" dirty="0" smtClean="0"/>
              <a:t>, sampling, image compression</a:t>
            </a:r>
          </a:p>
          <a:p>
            <a:pPr lvl="1">
              <a:buFont typeface="Arial" charset="0"/>
              <a:buChar char="–"/>
              <a:defRPr/>
            </a:pPr>
            <a:endParaRPr lang="en-US" sz="2400" dirty="0" smtClean="0"/>
          </a:p>
          <a:p>
            <a:pPr>
              <a:buFont typeface="Arial" charset="0"/>
              <a:buChar char="•"/>
              <a:defRPr/>
            </a:pPr>
            <a:r>
              <a:rPr lang="en-US" sz="2800" dirty="0" smtClean="0"/>
              <a:t>Templates and Image Pyramids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 smtClean="0"/>
              <a:t>Filtering is a way to match a template to the image</a:t>
            </a:r>
          </a:p>
          <a:p>
            <a:pPr lvl="1">
              <a:buFont typeface="Arial" charset="0"/>
              <a:buChar char="–"/>
              <a:defRPr/>
            </a:pPr>
            <a:r>
              <a:rPr lang="en-US" sz="2400" dirty="0" smtClean="0"/>
              <a:t>Detection, coarse-to-fine registration</a:t>
            </a:r>
          </a:p>
        </p:txBody>
      </p:sp>
    </p:spTree>
    <p:extLst>
      <p:ext uri="{BB962C8B-B14F-4D97-AF65-F5344CB8AC3E}">
        <p14:creationId xmlns:p14="http://schemas.microsoft.com/office/powerpoint/2010/main" val="23730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4259" name="Group 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pic>
        <p:nvPicPr>
          <p:cNvPr id="28798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4385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8922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23" name="Rectangle 253"/>
          <p:cNvSpPr>
            <a:spLocks noChangeArrowheads="1"/>
          </p:cNvSpPr>
          <p:nvPr/>
        </p:nvSpPr>
        <p:spPr bwMode="auto">
          <a:xfrm>
            <a:off x="61722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4510" name="Group 254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29047" name="Rectangle 127"/>
          <p:cNvSpPr>
            <a:spLocks noChangeArrowheads="1"/>
          </p:cNvSpPr>
          <p:nvPr/>
        </p:nvSpPr>
        <p:spPr bwMode="auto">
          <a:xfrm>
            <a:off x="1752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048" name="Text Box 37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6433" name="Group 129"/>
          <p:cNvGraphicFramePr>
            <a:graphicFrameLocks noGrp="1"/>
          </p:cNvGraphicFramePr>
          <p:nvPr/>
        </p:nvGraphicFramePr>
        <p:xfrm>
          <a:off x="4724400" y="2286000"/>
          <a:ext cx="3581400" cy="3429002"/>
        </p:xfrm>
        <a:graphic>
          <a:graphicData uri="http://schemas.openxmlformats.org/drawingml/2006/table">
            <a:tbl>
              <a:tblPr/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71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9822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823" name="Rectangle 253"/>
          <p:cNvSpPr>
            <a:spLocks noChangeArrowheads="1"/>
          </p:cNvSpPr>
          <p:nvPr/>
        </p:nvSpPr>
        <p:spPr bwMode="auto">
          <a:xfrm>
            <a:off x="6477000" y="2590800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866807" name="Group 503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29947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948" name="Rectangle 127"/>
          <p:cNvSpPr>
            <a:spLocks noChangeArrowheads="1"/>
          </p:cNvSpPr>
          <p:nvPr/>
        </p:nvSpPr>
        <p:spPr bwMode="auto">
          <a:xfrm>
            <a:off x="2133600" y="2286000"/>
            <a:ext cx="1066800" cy="990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949" name="Text Box 628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Moving Average In 2D</a:t>
            </a:r>
          </a:p>
        </p:txBody>
      </p:sp>
      <p:graphicFrame>
        <p:nvGraphicFramePr>
          <p:cNvPr id="868770" name="Group 418"/>
          <p:cNvGraphicFramePr>
            <a:graphicFrameLocks noGrp="1"/>
          </p:cNvGraphicFramePr>
          <p:nvPr/>
        </p:nvGraphicFramePr>
        <p:xfrm>
          <a:off x="711200" y="2287588"/>
          <a:ext cx="3556000" cy="3424238"/>
        </p:xfrm>
        <a:graphic>
          <a:graphicData uri="http://schemas.openxmlformats.org/drawingml/2006/table">
            <a:tbl>
              <a:tblPr/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888"/>
                <a:gridCol w="341312"/>
                <a:gridCol w="355600"/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30846" name="Picture 1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1600200"/>
            <a:ext cx="15271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7" name="Picture 25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16002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68766" name="Group 414"/>
          <p:cNvGraphicFramePr>
            <a:graphicFrameLocks noGrp="1"/>
          </p:cNvGraphicFramePr>
          <p:nvPr>
            <p:ph idx="1"/>
          </p:nvPr>
        </p:nvGraphicFramePr>
        <p:xfrm>
          <a:off x="4724400" y="2286000"/>
          <a:ext cx="3581400" cy="3429000"/>
        </p:xfrm>
        <a:graphic>
          <a:graphicData uri="http://schemas.openxmlformats.org/drawingml/2006/table">
            <a:tbl>
              <a:tblPr/>
              <a:tblGrid>
                <a:gridCol w="357188"/>
                <a:gridCol w="360362"/>
                <a:gridCol w="355600"/>
                <a:gridCol w="360363"/>
                <a:gridCol w="357187"/>
                <a:gridCol w="357188"/>
                <a:gridCol w="360362"/>
                <a:gridCol w="355600"/>
                <a:gridCol w="360363"/>
                <a:gridCol w="357187"/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971" name="Text Box 419"/>
          <p:cNvSpPr txBox="1">
            <a:spLocks noChangeArrowheads="1"/>
          </p:cNvSpPr>
          <p:nvPr/>
        </p:nvSpPr>
        <p:spPr bwMode="auto">
          <a:xfrm>
            <a:off x="7610475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3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Correlation filtering</a:t>
            </a:r>
          </a:p>
        </p:txBody>
      </p:sp>
      <p:pic>
        <p:nvPicPr>
          <p:cNvPr id="31747" name="Picture 5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7263" y="1603375"/>
            <a:ext cx="7300912" cy="98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TextBox 6"/>
          <p:cNvSpPr txBox="1">
            <a:spLocks noChangeArrowheads="1"/>
          </p:cNvSpPr>
          <p:nvPr/>
        </p:nvSpPr>
        <p:spPr bwMode="auto">
          <a:xfrm>
            <a:off x="665163" y="1128713"/>
            <a:ext cx="70834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Say the averaging window size is 2k+1 x 2k+1:</a:t>
            </a:r>
          </a:p>
        </p:txBody>
      </p:sp>
      <p:pic>
        <p:nvPicPr>
          <p:cNvPr id="10" name="Picture 8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84238" y="4743450"/>
            <a:ext cx="7199312" cy="105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637088" y="2917825"/>
            <a:ext cx="46085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Loop over all pixels in neighborhood around  image pixel F[i,j]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6178550" y="763588"/>
            <a:ext cx="255587" cy="40528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Right Brace 12"/>
          <p:cNvSpPr/>
          <p:nvPr/>
        </p:nvSpPr>
        <p:spPr>
          <a:xfrm rot="5400000">
            <a:off x="3257550" y="1968500"/>
            <a:ext cx="182563" cy="16430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71713" y="2917825"/>
            <a:ext cx="25193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Attribute uniform weight to each pixel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19113" y="3913188"/>
            <a:ext cx="83693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Now generalize to allow </a:t>
            </a:r>
            <a:r>
              <a:rPr lang="en-US" sz="2400"/>
              <a:t>different weights </a:t>
            </a:r>
            <a:r>
              <a:rPr lang="en-US" sz="2400" b="0"/>
              <a:t>depending on  neighboring pixel’s relative position:</a:t>
            </a:r>
          </a:p>
        </p:txBody>
      </p:sp>
      <p:sp>
        <p:nvSpPr>
          <p:cNvPr id="16" name="Right Brace 15"/>
          <p:cNvSpPr/>
          <p:nvPr/>
        </p:nvSpPr>
        <p:spPr>
          <a:xfrm rot="5400000">
            <a:off x="4900613" y="5072063"/>
            <a:ext cx="255587" cy="113188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389438" y="5802313"/>
            <a:ext cx="52212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Non-uniform weights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5" grpId="0"/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Correlation filtering</a:t>
            </a:r>
          </a:p>
        </p:txBody>
      </p:sp>
      <p:pic>
        <p:nvPicPr>
          <p:cNvPr id="32771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0750" y="1201738"/>
            <a:ext cx="7199313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6"/>
          <p:cNvSpPr txBox="1">
            <a:spLocks noChangeArrowheads="1"/>
          </p:cNvSpPr>
          <p:nvPr/>
        </p:nvSpPr>
        <p:spPr bwMode="auto">
          <a:xfrm>
            <a:off x="584200" y="3538538"/>
            <a:ext cx="83693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Filtering an image: replace each pixel with a linear combination of its neighbors.</a:t>
            </a:r>
          </a:p>
          <a:p>
            <a:endParaRPr lang="en-US" sz="2400" b="0"/>
          </a:p>
          <a:p>
            <a:r>
              <a:rPr lang="en-US" sz="2400" b="0"/>
              <a:t>The filter “</a:t>
            </a:r>
            <a:r>
              <a:rPr lang="en-US" sz="2400"/>
              <a:t>kernel</a:t>
            </a:r>
            <a:r>
              <a:rPr lang="en-US" sz="2400" b="0"/>
              <a:t>” or “</a:t>
            </a:r>
            <a:r>
              <a:rPr lang="en-US" sz="2400"/>
              <a:t>mask</a:t>
            </a:r>
            <a:r>
              <a:rPr lang="en-US" sz="2400" b="0"/>
              <a:t>” </a:t>
            </a:r>
            <a:r>
              <a:rPr lang="en-US" sz="2400" b="0" i="1"/>
              <a:t>H</a:t>
            </a:r>
            <a:r>
              <a:rPr lang="en-US" sz="2400" b="0"/>
              <a:t>[</a:t>
            </a:r>
            <a:r>
              <a:rPr lang="en-US" sz="2400" b="0" i="1"/>
              <a:t>u,v</a:t>
            </a:r>
            <a:r>
              <a:rPr lang="en-US" sz="2400" b="0"/>
              <a:t>] is the prescription for the weights in the linear combination.</a:t>
            </a:r>
          </a:p>
          <a:p>
            <a:endParaRPr lang="en-US" sz="2400" b="0"/>
          </a:p>
        </p:txBody>
      </p:sp>
      <p:pic>
        <p:nvPicPr>
          <p:cNvPr id="32773" name="Picture 11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61113" y="2808288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4" name="TextBox 42"/>
          <p:cNvSpPr txBox="1">
            <a:spLocks noChangeArrowheads="1"/>
          </p:cNvSpPr>
          <p:nvPr/>
        </p:nvSpPr>
        <p:spPr bwMode="auto">
          <a:xfrm>
            <a:off x="555625" y="2735263"/>
            <a:ext cx="60975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This is called </a:t>
            </a:r>
            <a:r>
              <a:rPr lang="en-US" sz="2400"/>
              <a:t>cross-correlation</a:t>
            </a:r>
            <a:r>
              <a:rPr lang="en-US" sz="2400" b="0"/>
              <a:t>, denoted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r>
              <a:rPr lang="en-US" altLang="en-US" dirty="0">
                <a:cs typeface="FreesiaUPC" pitchFamily="34" charset="-34"/>
              </a:rPr>
              <a:t>spatial filtering</a:t>
            </a:r>
            <a:endParaRPr lang="en-US" altLang="en-US" dirty="0" smtClean="0">
              <a:cs typeface="FreesiaUPC" pitchFamily="34" charset="-34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pPr eaLnBrk="1" hangingPunct="1"/>
            <a:r>
              <a:rPr lang="en-US" altLang="en-US" sz="2800" b="1" smtClean="0">
                <a:solidFill>
                  <a:srgbClr val="0000FF"/>
                </a:solidFill>
                <a:cs typeface="FreesiaUPC" pitchFamily="34" charset="-34"/>
              </a:rPr>
              <a:t>Filter</a:t>
            </a:r>
            <a:r>
              <a:rPr lang="en-US" altLang="en-US" sz="2800" smtClean="0">
                <a:cs typeface="FreesiaUPC" pitchFamily="34" charset="-34"/>
              </a:rPr>
              <a:t> term in </a:t>
            </a:r>
            <a:r>
              <a:rPr lang="en-US" altLang="en-US" sz="2800" smtClean="0">
                <a:latin typeface="Times New Roman" panose="02020603050405020304" pitchFamily="18" charset="0"/>
                <a:cs typeface="FreesiaUPC" pitchFamily="34" charset="-34"/>
              </a:rPr>
              <a:t>“</a:t>
            </a:r>
            <a:r>
              <a:rPr lang="en-US" altLang="en-US" sz="2800" smtClean="0">
                <a:cs typeface="FreesiaUPC" pitchFamily="34" charset="-34"/>
              </a:rPr>
              <a:t>Digital image processing</a:t>
            </a:r>
            <a:r>
              <a:rPr lang="en-US" altLang="en-US" sz="2800" smtClean="0">
                <a:latin typeface="Times New Roman" panose="02020603050405020304" pitchFamily="18" charset="0"/>
                <a:cs typeface="FreesiaUPC" pitchFamily="34" charset="-34"/>
              </a:rPr>
              <a:t>”</a:t>
            </a:r>
            <a:r>
              <a:rPr lang="en-US" altLang="en-US" sz="2800" smtClean="0">
                <a:cs typeface="FreesiaUPC" pitchFamily="34" charset="-34"/>
              </a:rPr>
              <a:t> is referred to the subimage</a:t>
            </a:r>
          </a:p>
          <a:p>
            <a:pPr lvl="1" eaLnBrk="1" hangingPunct="1"/>
            <a:r>
              <a:rPr lang="en-US" altLang="en-US" sz="2400" smtClean="0">
                <a:cs typeface="FreesiaUPC" pitchFamily="34" charset="-34"/>
              </a:rPr>
              <a:t>Others terms - </a:t>
            </a:r>
            <a:r>
              <a:rPr lang="en-US" altLang="en-US" sz="2400" b="1" smtClean="0">
                <a:cs typeface="FreesiaUPC" pitchFamily="34" charset="-34"/>
              </a:rPr>
              <a:t>mask</a:t>
            </a:r>
            <a:r>
              <a:rPr lang="en-US" altLang="en-US" sz="2400" smtClean="0">
                <a:cs typeface="FreesiaUPC" pitchFamily="34" charset="-34"/>
              </a:rPr>
              <a:t>, </a:t>
            </a:r>
            <a:r>
              <a:rPr lang="en-US" altLang="en-US" sz="2400" b="1" smtClean="0">
                <a:cs typeface="FreesiaUPC" pitchFamily="34" charset="-34"/>
              </a:rPr>
              <a:t>kernel</a:t>
            </a:r>
            <a:r>
              <a:rPr lang="en-US" altLang="en-US" sz="2400" smtClean="0">
                <a:cs typeface="FreesiaUPC" pitchFamily="34" charset="-34"/>
              </a:rPr>
              <a:t>, </a:t>
            </a:r>
            <a:r>
              <a:rPr lang="en-US" altLang="en-US" sz="2400" b="1" smtClean="0">
                <a:cs typeface="FreesiaUPC" pitchFamily="34" charset="-34"/>
              </a:rPr>
              <a:t>template</a:t>
            </a:r>
            <a:r>
              <a:rPr lang="en-US" altLang="en-US" sz="2400" smtClean="0">
                <a:cs typeface="FreesiaUPC" pitchFamily="34" charset="-34"/>
              </a:rPr>
              <a:t>, or </a:t>
            </a:r>
            <a:r>
              <a:rPr lang="en-US" altLang="en-US" sz="2400" b="1" smtClean="0">
                <a:cs typeface="FreesiaUPC" pitchFamily="34" charset="-34"/>
              </a:rPr>
              <a:t>window</a:t>
            </a:r>
          </a:p>
          <a:p>
            <a:pPr eaLnBrk="1" hangingPunct="1"/>
            <a:r>
              <a:rPr lang="en-US" altLang="en-US" sz="2800" smtClean="0">
                <a:cs typeface="FreesiaUPC" pitchFamily="34" charset="-34"/>
              </a:rPr>
              <a:t>The value in a filter subimage are referred as coefficients, rather than pixels.</a:t>
            </a:r>
          </a:p>
          <a:p>
            <a:pPr eaLnBrk="1" hangingPunct="1"/>
            <a:r>
              <a:rPr lang="en-US" altLang="en-US" sz="2800" smtClean="0">
                <a:cs typeface="FreesiaUPC" pitchFamily="34" charset="-34"/>
              </a:rPr>
              <a:t>The word “filtering” has been borrowed from the frequency domain.</a:t>
            </a:r>
          </a:p>
          <a:p>
            <a:pPr eaLnBrk="1" hangingPunct="1"/>
            <a:endParaRPr lang="en-US" altLang="en-US" sz="2800" smtClean="0">
              <a:cs typeface="FreesiaUPC" pitchFamily="34" charset="-34"/>
            </a:endParaRPr>
          </a:p>
        </p:txBody>
      </p:sp>
      <p:pic>
        <p:nvPicPr>
          <p:cNvPr id="1126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3810000"/>
            <a:ext cx="33559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Rectangle 3"/>
          <p:cNvSpPr txBox="1">
            <a:spLocks noChangeArrowheads="1"/>
          </p:cNvSpPr>
          <p:nvPr/>
        </p:nvSpPr>
        <p:spPr bwMode="auto">
          <a:xfrm>
            <a:off x="38100" y="4495800"/>
            <a:ext cx="61341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547688" indent="-2730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822325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18745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1462088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1919288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376488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2833688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290888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en-US" sz="2800">
                <a:cs typeface="Angsana New" pitchFamily="18" charset="-34"/>
              </a:rPr>
              <a:t>Spatial filtering term is the filtering operations that are performed directly on the pixels of an image</a:t>
            </a:r>
          </a:p>
        </p:txBody>
      </p:sp>
    </p:spTree>
    <p:extLst>
      <p:ext uri="{BB962C8B-B14F-4D97-AF65-F5344CB8AC3E}">
        <p14:creationId xmlns:p14="http://schemas.microsoft.com/office/powerpoint/2010/main" val="19788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FreesiaUPC" pitchFamily="34" charset="-34"/>
              </a:rPr>
              <a:t>Mechanics of spatial filtering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>
            <a:normAutofit/>
          </a:bodyPr>
          <a:lstStyle/>
          <a:p>
            <a:pPr marL="320040" indent="-320040" eaLnBrk="1" fontAlgn="auto" hangingPunct="1">
              <a:lnSpc>
                <a:spcPct val="120000"/>
              </a:lnSpc>
              <a:spcAft>
                <a:spcPts val="0"/>
              </a:spcAft>
              <a:buFont typeface="Wingdings"/>
              <a:buChar char=""/>
              <a:defRPr/>
            </a:pPr>
            <a:r>
              <a:rPr lang="en-US" altLang="en-US" sz="3500" dirty="0"/>
              <a:t>Need to define:</a:t>
            </a:r>
          </a:p>
          <a:p>
            <a:pPr marL="274320" lvl="1" indent="0"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None/>
              <a:defRPr/>
            </a:pPr>
            <a:r>
              <a:rPr lang="en-US" altLang="en-US" sz="3000" b="1" dirty="0" smtClean="0"/>
              <a:t>(1)</a:t>
            </a:r>
            <a:r>
              <a:rPr lang="en-US" altLang="en-US" sz="3000" dirty="0" smtClean="0"/>
              <a:t>  a </a:t>
            </a:r>
            <a:r>
              <a:rPr lang="en-US" altLang="en-US" sz="3000" dirty="0"/>
              <a:t>neighborhood (or </a:t>
            </a:r>
            <a:r>
              <a:rPr lang="en-US" altLang="en-US" sz="3000" dirty="0" smtClean="0"/>
              <a:t>mask) - Typically</a:t>
            </a:r>
            <a:r>
              <a:rPr lang="en-US" altLang="en-US" sz="3000" dirty="0"/>
              <a:t>, </a:t>
            </a:r>
            <a:r>
              <a:rPr lang="en-US" altLang="en-US" sz="3000" dirty="0" smtClean="0"/>
              <a:t>rectangular </a:t>
            </a:r>
            <a:r>
              <a:rPr lang="en-US" altLang="en-US" sz="3000" dirty="0"/>
              <a:t>and its </a:t>
            </a:r>
            <a:r>
              <a:rPr lang="en-US" altLang="en-US" sz="3000" dirty="0" smtClean="0"/>
              <a:t>size is </a:t>
            </a:r>
            <a:r>
              <a:rPr lang="en-US" altLang="en-US" sz="3000" dirty="0"/>
              <a:t>much smaller than that of </a:t>
            </a:r>
            <a:r>
              <a:rPr lang="en-US" altLang="en-US" sz="3000" i="1" dirty="0"/>
              <a:t>f(</a:t>
            </a:r>
            <a:r>
              <a:rPr lang="en-US" altLang="en-US" sz="3000" i="1" dirty="0" err="1"/>
              <a:t>x,y</a:t>
            </a:r>
            <a:r>
              <a:rPr lang="en-US" altLang="en-US" sz="3000" i="1" dirty="0"/>
              <a:t>)</a:t>
            </a:r>
            <a:r>
              <a:rPr lang="en-US" altLang="en-US" sz="3000" dirty="0"/>
              <a:t> </a:t>
            </a:r>
          </a:p>
          <a:p>
            <a:pPr marL="822960" lvl="2" eaLnBrk="1" fontAlgn="auto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 typeface="Wingdings"/>
              <a:buChar char=""/>
              <a:defRPr/>
            </a:pPr>
            <a:r>
              <a:rPr lang="en-US" altLang="en-US" sz="2600" dirty="0" smtClean="0"/>
              <a:t>e.g. - 3x3 </a:t>
            </a:r>
            <a:r>
              <a:rPr lang="en-US" altLang="en-US" sz="2600" dirty="0"/>
              <a:t>or 5x5</a:t>
            </a:r>
          </a:p>
          <a:p>
            <a:pPr marL="548640" lvl="1" indent="-274320" eaLnBrk="1" fontAlgn="auto" hangingPunct="1">
              <a:lnSpc>
                <a:spcPct val="12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en-US" sz="3000" b="1" dirty="0" smtClean="0"/>
              <a:t>(2) </a:t>
            </a:r>
            <a:r>
              <a:rPr lang="en-US" altLang="en-US" sz="3000" dirty="0" smtClean="0"/>
              <a:t>an </a:t>
            </a:r>
            <a:r>
              <a:rPr lang="en-US" altLang="en-US" sz="3000" dirty="0"/>
              <a:t>operation</a:t>
            </a:r>
          </a:p>
          <a:p>
            <a:pPr marL="822960" lvl="2" eaLnBrk="1" fontAlgn="auto" hangingPunct="1">
              <a:lnSpc>
                <a:spcPct val="120000"/>
              </a:lnSpc>
              <a:spcAft>
                <a:spcPts val="0"/>
              </a:spcAft>
              <a:buFont typeface="Wingdings"/>
              <a:buChar char=""/>
              <a:defRPr/>
            </a:pPr>
            <a:r>
              <a:rPr lang="en-US" altLang="en-US" sz="2600" dirty="0" smtClean="0"/>
              <a:t>e.g. - weighted </a:t>
            </a:r>
            <a:r>
              <a:rPr lang="en-US" altLang="en-US" sz="2600" dirty="0"/>
              <a:t>sum of input </a:t>
            </a:r>
            <a:r>
              <a:rPr lang="en-US" altLang="en-US" sz="2600" dirty="0" smtClean="0"/>
              <a:t>pixels</a:t>
            </a:r>
          </a:p>
          <a:p>
            <a:pPr marL="822960" lvl="2" eaLnBrk="1" fontAlgn="auto" hangingPunct="1">
              <a:lnSpc>
                <a:spcPct val="120000"/>
              </a:lnSpc>
              <a:spcAft>
                <a:spcPts val="0"/>
              </a:spcAft>
              <a:buFont typeface="Wingdings"/>
              <a:buChar char=""/>
              <a:defRPr/>
            </a:pPr>
            <a:endParaRPr lang="en-US" altLang="en-US" dirty="0" smtClean="0"/>
          </a:p>
          <a:p>
            <a:pPr marL="320040" indent="-320040" eaLnBrk="1" fontAlgn="auto" hangingPunct="1">
              <a:lnSpc>
                <a:spcPct val="120000"/>
              </a:lnSpc>
              <a:spcAft>
                <a:spcPts val="0"/>
              </a:spcAft>
              <a:buFont typeface="Wingdings"/>
              <a:buChar char="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933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701675" y="0"/>
            <a:ext cx="7772400" cy="1143000"/>
          </a:xfrm>
        </p:spPr>
        <p:txBody>
          <a:bodyPr/>
          <a:lstStyle/>
          <a:p>
            <a:r>
              <a:rPr lang="en-US" smtClean="0"/>
              <a:t>Averaging filter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738188" y="1128713"/>
            <a:ext cx="7772400" cy="4114800"/>
          </a:xfrm>
        </p:spPr>
        <p:txBody>
          <a:bodyPr/>
          <a:lstStyle/>
          <a:p>
            <a:r>
              <a:rPr lang="en-US" sz="2400" smtClean="0"/>
              <a:t>What values belong in the kernel </a:t>
            </a:r>
            <a:r>
              <a:rPr lang="en-US" sz="2400" i="1" smtClean="0"/>
              <a:t>H</a:t>
            </a:r>
            <a:r>
              <a:rPr lang="en-US" sz="2400" smtClean="0"/>
              <a:t> for the moving average example?</a:t>
            </a:r>
          </a:p>
        </p:txBody>
      </p:sp>
      <p:graphicFrame>
        <p:nvGraphicFramePr>
          <p:cNvPr id="4" name="Group 129"/>
          <p:cNvGraphicFramePr>
            <a:graphicFrameLocks noGrp="1"/>
          </p:cNvGraphicFramePr>
          <p:nvPr/>
        </p:nvGraphicFramePr>
        <p:xfrm>
          <a:off x="6211888" y="2628900"/>
          <a:ext cx="2741600" cy="2518883"/>
        </p:xfrm>
        <a:graphic>
          <a:graphicData uri="http://schemas.openxmlformats.org/drawingml/2006/table">
            <a:tbl>
              <a:tblPr/>
              <a:tblGrid>
                <a:gridCol w="274646"/>
                <a:gridCol w="274646"/>
                <a:gridCol w="272216"/>
                <a:gridCol w="274646"/>
                <a:gridCol w="274646"/>
                <a:gridCol w="274646"/>
                <a:gridCol w="274646"/>
                <a:gridCol w="272216"/>
                <a:gridCol w="274646"/>
                <a:gridCol w="274646"/>
              </a:tblGrid>
              <a:tr h="241134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443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210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812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1617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92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3919" name="Picture 25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18338" y="2187575"/>
            <a:ext cx="1081087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920" name="Rectangle 253"/>
          <p:cNvSpPr>
            <a:spLocks noChangeArrowheads="1"/>
          </p:cNvSpPr>
          <p:nvPr/>
        </p:nvSpPr>
        <p:spPr bwMode="auto">
          <a:xfrm>
            <a:off x="7529513" y="2808288"/>
            <a:ext cx="381000" cy="3810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7" name="Group 503"/>
          <p:cNvGraphicFramePr>
            <a:graphicFrameLocks noGrp="1"/>
          </p:cNvGraphicFramePr>
          <p:nvPr/>
        </p:nvGraphicFramePr>
        <p:xfrm>
          <a:off x="300038" y="2552700"/>
          <a:ext cx="3140011" cy="2551105"/>
        </p:xfrm>
        <a:graphic>
          <a:graphicData uri="http://schemas.openxmlformats.org/drawingml/2006/table">
            <a:tbl>
              <a:tblPr/>
              <a:tblGrid>
                <a:gridCol w="314001"/>
                <a:gridCol w="314001"/>
                <a:gridCol w="314001"/>
                <a:gridCol w="314001"/>
                <a:gridCol w="314001"/>
                <a:gridCol w="314001"/>
                <a:gridCol w="314001"/>
                <a:gridCol w="326618"/>
                <a:gridCol w="301385"/>
                <a:gridCol w="314001"/>
              </a:tblGrid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428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67292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5465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  <a:tr h="2531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pic>
        <p:nvPicPr>
          <p:cNvPr id="34044" name="Picture 62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49363" y="2173288"/>
            <a:ext cx="113188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045" name="Rectangle 127"/>
          <p:cNvSpPr>
            <a:spLocks noChangeArrowheads="1"/>
          </p:cNvSpPr>
          <p:nvPr/>
        </p:nvSpPr>
        <p:spPr bwMode="auto">
          <a:xfrm>
            <a:off x="1577975" y="2808288"/>
            <a:ext cx="914400" cy="8032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87800" y="2735263"/>
            <a:ext cx="1752600" cy="1473200"/>
            <a:chOff x="3799" y="2064"/>
            <a:chExt cx="1433" cy="1136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054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5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6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7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8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59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0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1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2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063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4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5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6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7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8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69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070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053" name="Picture 23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Text Box 27"/>
          <p:cNvSpPr txBox="1">
            <a:spLocks noChangeArrowheads="1"/>
          </p:cNvSpPr>
          <p:nvPr/>
        </p:nvSpPr>
        <p:spPr bwMode="auto">
          <a:xfrm>
            <a:off x="4152900" y="4333875"/>
            <a:ext cx="1185863" cy="37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“box filter”</a:t>
            </a:r>
          </a:p>
        </p:txBody>
      </p:sp>
      <p:pic>
        <p:nvPicPr>
          <p:cNvPr id="34048" name="Picture 11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21038" y="5765800"/>
            <a:ext cx="22637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49" name="Picture 1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25950" y="2187575"/>
            <a:ext cx="99853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50" name="Picture 11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/>
          <a:srcRect l="64516" t="10376" r="17741" b="-3758"/>
          <a:stretch>
            <a:fillRect/>
          </a:stretch>
        </p:blipFill>
        <p:spPr bwMode="auto">
          <a:xfrm>
            <a:off x="3440113" y="21875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91075" y="3159125"/>
            <a:ext cx="16430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4000"/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Smoothing by averaging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88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46663" y="2260600"/>
            <a:ext cx="3395662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1350963"/>
            <a:ext cx="5461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5265738" y="1274763"/>
            <a:ext cx="3687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0"/>
              <a:t>depicts box filter: </a:t>
            </a:r>
          </a:p>
          <a:p>
            <a:r>
              <a:rPr lang="en-US" sz="1400" b="0"/>
              <a:t>white = high value, black = low value</a:t>
            </a:r>
          </a:p>
        </p:txBody>
      </p:sp>
      <p:cxnSp>
        <p:nvCxnSpPr>
          <p:cNvPr id="34823" name="Straight Arrow Connector 7"/>
          <p:cNvCxnSpPr>
            <a:cxnSpLocks noChangeShapeType="1"/>
            <a:stCxn id="34822" idx="1"/>
          </p:cNvCxnSpPr>
          <p:nvPr/>
        </p:nvCxnSpPr>
        <p:spPr bwMode="auto">
          <a:xfrm rot="10800000" flipV="1">
            <a:off x="4813300" y="1536700"/>
            <a:ext cx="452438" cy="873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824" name="TextBox 9"/>
          <p:cNvSpPr txBox="1">
            <a:spLocks noChangeArrowheads="1"/>
          </p:cNvSpPr>
          <p:nvPr/>
        </p:nvSpPr>
        <p:spPr bwMode="auto">
          <a:xfrm>
            <a:off x="1760538" y="5729288"/>
            <a:ext cx="1131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original</a:t>
            </a:r>
          </a:p>
        </p:txBody>
      </p:sp>
      <p:sp>
        <p:nvSpPr>
          <p:cNvPr id="34825" name="TextBox 10"/>
          <p:cNvSpPr txBox="1">
            <a:spLocks noChangeArrowheads="1"/>
          </p:cNvSpPr>
          <p:nvPr/>
        </p:nvSpPr>
        <p:spPr bwMode="auto">
          <a:xfrm>
            <a:off x="6288088" y="5692775"/>
            <a:ext cx="11318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filtered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849938" y="2005013"/>
            <a:ext cx="3038475" cy="3797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</a:p>
        </p:txBody>
      </p:sp>
      <p:sp>
        <p:nvSpPr>
          <p:cNvPr id="21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What if we want nearest neighboring pixels to have the most influence on the output?</a:t>
            </a:r>
          </a:p>
        </p:txBody>
      </p:sp>
      <p:graphicFrame>
        <p:nvGraphicFramePr>
          <p:cNvPr id="11" name="Group 4"/>
          <p:cNvGraphicFramePr>
            <a:graphicFrameLocks noGrp="1"/>
          </p:cNvGraphicFramePr>
          <p:nvPr/>
        </p:nvGraphicFramePr>
        <p:xfrm>
          <a:off x="347663" y="2341563"/>
          <a:ext cx="3213140" cy="3048000"/>
        </p:xfrm>
        <a:graphic>
          <a:graphicData uri="http://schemas.openxmlformats.org/drawingml/2006/table">
            <a:tbl>
              <a:tblPr/>
              <a:tblGrid>
                <a:gridCol w="321577"/>
                <a:gridCol w="321576"/>
                <a:gridCol w="320264"/>
                <a:gridCol w="321577"/>
                <a:gridCol w="321576"/>
                <a:gridCol w="321577"/>
                <a:gridCol w="321576"/>
                <a:gridCol w="320264"/>
                <a:gridCol w="321577"/>
                <a:gridCol w="321576"/>
              </a:tblGrid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90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2501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127"/>
          <p:cNvGraphicFramePr>
            <a:graphicFrameLocks noGrp="1"/>
          </p:cNvGraphicFramePr>
          <p:nvPr/>
        </p:nvGraphicFramePr>
        <p:xfrm>
          <a:off x="4329113" y="332581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4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2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194" name="Picture 1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70013" y="5537200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5" name="Rectangle 146"/>
          <p:cNvSpPr>
            <a:spLocks noChangeArrowheads="1"/>
          </p:cNvSpPr>
          <p:nvPr/>
        </p:nvSpPr>
        <p:spPr bwMode="auto">
          <a:xfrm>
            <a:off x="639763" y="4478338"/>
            <a:ext cx="985837" cy="9128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5" name="Rectangle 147"/>
          <p:cNvSpPr>
            <a:spLocks noChangeArrowheads="1"/>
          </p:cNvSpPr>
          <p:nvPr/>
        </p:nvSpPr>
        <p:spPr bwMode="auto">
          <a:xfrm>
            <a:off x="4332288" y="331946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6" name="Picture 1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41750" y="3524250"/>
            <a:ext cx="3397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79913" y="453390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959475" y="2114550"/>
            <a:ext cx="2738438" cy="3617913"/>
            <a:chOff x="6215085" y="2187558"/>
            <a:chExt cx="2738474" cy="3617943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6470676" y="4414851"/>
            <a:ext cx="2095500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255" name="Photo Editor Photo" r:id="rId11" imgW="2095793" imgH="1390844" progId="">
                    <p:embed/>
                  </p:oleObj>
                </mc:Choice>
                <mc:Fallback>
                  <p:oleObj name="Photo Editor Photo" r:id="rId11" imgW="2095793" imgH="1390844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70676" y="4414851"/>
                          <a:ext cx="2095500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202" name="Picture 151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24624" y="3429000"/>
              <a:ext cx="2627313" cy="600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6215085" y="2187558"/>
              <a:ext cx="2738474" cy="1089034"/>
            </a:xfrm>
            <a:prstGeom prst="rect">
              <a:avLst/>
            </a:prstGeom>
            <a:ln>
              <a:noFill/>
            </a:ln>
          </p:spPr>
          <p:txBody>
            <a:bodyPr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  <a:tabLst>
                  <a:tab pos="573088" algn="l"/>
                </a:tabLst>
                <a:defRPr/>
              </a:pPr>
              <a:r>
                <a:rPr lang="en-US" sz="2400" b="0" kern="0" dirty="0">
                  <a:solidFill>
                    <a:srgbClr val="000000"/>
                  </a:solidFill>
                  <a:latin typeface="Myriad Roman"/>
                </a:rPr>
                <a:t>This kernel is an approximation of a Gaussian function:</a:t>
              </a:r>
            </a:p>
          </p:txBody>
        </p:sp>
      </p:grpSp>
      <p:sp>
        <p:nvSpPr>
          <p:cNvPr id="2201" name="Text Box 628"/>
          <p:cNvSpPr txBox="1">
            <a:spLocks noChangeArrowheads="1"/>
          </p:cNvSpPr>
          <p:nvPr/>
        </p:nvSpPr>
        <p:spPr bwMode="auto">
          <a:xfrm>
            <a:off x="7885113" y="6584950"/>
            <a:ext cx="1287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Image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Image </a:t>
            </a:r>
            <a:r>
              <a:rPr lang="en-US" altLang="en-US" sz="2800" dirty="0" smtClean="0"/>
              <a:t>filtering: compute function of local neighborhood at each position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Really important!</a:t>
            </a:r>
          </a:p>
          <a:p>
            <a:pPr lvl="1"/>
            <a:r>
              <a:rPr lang="en-US" altLang="en-US" sz="2400" dirty="0" smtClean="0"/>
              <a:t>Enhance images</a:t>
            </a:r>
          </a:p>
          <a:p>
            <a:pPr lvl="2"/>
            <a:r>
              <a:rPr lang="en-US" altLang="en-US" sz="2000" dirty="0" err="1" smtClean="0"/>
              <a:t>Denoise</a:t>
            </a:r>
            <a:r>
              <a:rPr lang="en-US" altLang="en-US" sz="2000" dirty="0" smtClean="0"/>
              <a:t>, resize, increase contrast, etc.</a:t>
            </a:r>
            <a:endParaRPr lang="en-US" altLang="en-US" sz="2800" dirty="0" smtClean="0"/>
          </a:p>
          <a:p>
            <a:pPr lvl="1"/>
            <a:r>
              <a:rPr lang="en-US" altLang="en-US" sz="2400" dirty="0" smtClean="0"/>
              <a:t>Extract information from images</a:t>
            </a:r>
          </a:p>
          <a:p>
            <a:pPr lvl="2"/>
            <a:r>
              <a:rPr lang="en-US" altLang="en-US" sz="2000" dirty="0" smtClean="0"/>
              <a:t>Texture, edges, distinctive points, etc.</a:t>
            </a:r>
          </a:p>
          <a:p>
            <a:pPr lvl="1"/>
            <a:r>
              <a:rPr lang="en-US" altLang="en-US" sz="2400" dirty="0" smtClean="0"/>
              <a:t>Detect patterns</a:t>
            </a:r>
          </a:p>
          <a:p>
            <a:pPr lvl="2"/>
            <a:r>
              <a:rPr lang="en-US" altLang="en-US" sz="2000" dirty="0" smtClean="0"/>
              <a:t>Template matching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dirty="0" smtClean="0"/>
          </a:p>
          <a:p>
            <a:endParaRPr lang="en-US" altLang="en-US" sz="2800" dirty="0" smtClean="0"/>
          </a:p>
          <a:p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349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filter</a:t>
            </a:r>
          </a:p>
        </p:txBody>
      </p:sp>
      <p:sp>
        <p:nvSpPr>
          <p:cNvPr id="60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 smtClean="0"/>
              <a:t>Weight contributions of neighboring pixels by nearness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16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2000" dirty="0" smtClean="0"/>
          </a:p>
          <a:p>
            <a:pPr eaLnBrk="1" hangingPunct="1">
              <a:lnSpc>
                <a:spcPct val="80000"/>
              </a:lnSpc>
            </a:pPr>
            <a:endParaRPr lang="en-US" altLang="en-US" sz="2000" dirty="0" smtClean="0"/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0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 smtClean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000" dirty="0" smtClean="0">
              <a:latin typeface="Courier New" panose="02070309020205020404" pitchFamily="49" charset="0"/>
            </a:endParaRPr>
          </a:p>
        </p:txBody>
      </p:sp>
      <p:pic>
        <p:nvPicPr>
          <p:cNvPr id="60419" name="Picture 4" descr="real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15573" b="4480"/>
          <a:stretch>
            <a:fillRect/>
          </a:stretch>
        </p:blipFill>
        <p:spPr bwMode="auto">
          <a:xfrm>
            <a:off x="228600" y="2057400"/>
            <a:ext cx="2943225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0574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19600"/>
            <a:ext cx="2514600" cy="76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Text Box 7"/>
          <p:cNvSpPr txBox="1">
            <a:spLocks noChangeArrowheads="1"/>
          </p:cNvSpPr>
          <p:nvPr/>
        </p:nvSpPr>
        <p:spPr bwMode="auto">
          <a:xfrm>
            <a:off x="5437188" y="2343150"/>
            <a:ext cx="347821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0.003   0.013   0.022   0.013   0.003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0.022   0.097   0.159   0.097   0.022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0.013   0.059   0.097   0.059   0.013</a:t>
            </a:r>
          </a:p>
          <a:p>
            <a:pPr eaLnBrk="1" hangingPunct="1"/>
            <a:r>
              <a:rPr lang="en-US" altLang="en-US" sz="1600">
                <a:latin typeface="Tahoma" panose="020B0604030504040204" pitchFamily="34" charset="0"/>
              </a:rPr>
              <a:t>0.003   0.013   0.022   0.013   0.003</a:t>
            </a:r>
          </a:p>
        </p:txBody>
      </p:sp>
      <p:sp>
        <p:nvSpPr>
          <p:cNvPr id="60423" name="Text Box 8"/>
          <p:cNvSpPr txBox="1">
            <a:spLocks noChangeArrowheads="1"/>
          </p:cNvSpPr>
          <p:nvPr/>
        </p:nvSpPr>
        <p:spPr bwMode="auto">
          <a:xfrm>
            <a:off x="6591300" y="3900488"/>
            <a:ext cx="14049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Tahoma" panose="020B0604030504040204" pitchFamily="34" charset="0"/>
                <a:sym typeface="Symbol" panose="05050102010706020507" pitchFamily="18" charset="2"/>
              </a:rPr>
              <a:t>5 x 5,  = 1</a:t>
            </a:r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0424" name="Rectangle 9"/>
          <p:cNvSpPr>
            <a:spLocks noChangeArrowheads="1"/>
          </p:cNvSpPr>
          <p:nvPr/>
        </p:nvSpPr>
        <p:spPr bwMode="auto">
          <a:xfrm>
            <a:off x="5410200" y="2057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185" name="Text Box 10"/>
          <p:cNvSpPr txBox="1">
            <a:spLocks noChangeArrowheads="1"/>
          </p:cNvSpPr>
          <p:nvPr/>
        </p:nvSpPr>
        <p:spPr bwMode="auto">
          <a:xfrm>
            <a:off x="6280150" y="6488113"/>
            <a:ext cx="2863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  <a:cs typeface="+mn-cs"/>
              </a:rPr>
              <a:t>Slide credit: Christopher Rasmussen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imes" pitchFamily="18" charset="0"/>
                <a:cs typeface="+mn-cs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419600"/>
            <a:ext cx="2454564" cy="15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29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Smoothing with a Gaussian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3175" y="2370138"/>
            <a:ext cx="3513138" cy="3513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78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15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3175" y="2370137"/>
            <a:ext cx="3511297" cy="3511296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Smoothing with a </a:t>
            </a:r>
            <a:r>
              <a:rPr lang="en-US" dirty="0" smtClean="0"/>
              <a:t>Box filter</a:t>
            </a:r>
            <a:endParaRPr lang="en-US" dirty="0" smtClean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675" y="2406650"/>
            <a:ext cx="3429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91000" y="1441938"/>
            <a:ext cx="704362" cy="70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386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smtClean="0"/>
              <a:t>Gaussian filters</a:t>
            </a:r>
          </a:p>
        </p:txBody>
      </p:sp>
      <p:sp>
        <p:nvSpPr>
          <p:cNvPr id="6149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836025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What parameters matter here?</a:t>
            </a:r>
          </a:p>
          <a:p>
            <a:pPr eaLnBrk="1" hangingPunct="1"/>
            <a:r>
              <a:rPr lang="en-US" sz="2800" b="1" smtClean="0"/>
              <a:t>Size</a:t>
            </a:r>
            <a:r>
              <a:rPr lang="en-US" sz="2800" smtClean="0"/>
              <a:t> of kernel or mask</a:t>
            </a:r>
          </a:p>
          <a:p>
            <a:pPr lvl="1" eaLnBrk="1" hangingPunct="1"/>
            <a:r>
              <a:rPr lang="en-US" sz="2400" smtClean="0"/>
              <a:t>Note, Gaussian function has infinite support, but discrete filters use finite kernels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  <p:sp>
        <p:nvSpPr>
          <p:cNvPr id="36868" name="Text Box 3349"/>
          <p:cNvSpPr txBox="1">
            <a:spLocks noChangeArrowheads="1"/>
          </p:cNvSpPr>
          <p:nvPr/>
        </p:nvSpPr>
        <p:spPr bwMode="auto">
          <a:xfrm>
            <a:off x="3008313" y="4967288"/>
            <a:ext cx="3425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0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36869" name="Picture 6"/>
          <p:cNvPicPr>
            <a:picLocks noChangeAspect="1" noChangeArrowheads="1"/>
          </p:cNvPicPr>
          <p:nvPr/>
        </p:nvPicPr>
        <p:blipFill>
          <a:blip r:embed="rId3" cstate="print"/>
          <a:srcRect t="44176" b="9006"/>
          <a:stretch>
            <a:fillRect/>
          </a:stretch>
        </p:blipFill>
        <p:spPr bwMode="auto">
          <a:xfrm>
            <a:off x="1103313" y="2844800"/>
            <a:ext cx="670560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Text Box 3349"/>
          <p:cNvSpPr txBox="1">
            <a:spLocks noChangeArrowheads="1"/>
          </p:cNvSpPr>
          <p:nvPr/>
        </p:nvSpPr>
        <p:spPr bwMode="auto">
          <a:xfrm>
            <a:off x="5126038" y="5402263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371600" y="5145088"/>
            <a:ext cx="28717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with 10 x 10 kernel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937125" y="5145088"/>
            <a:ext cx="313372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l-GR" sz="2800" b="0" dirty="0"/>
              <a:t>σ</a:t>
            </a:r>
            <a:r>
              <a:rPr lang="en-US" sz="2800" b="0" dirty="0"/>
              <a:t> = 5 with 30 x 30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1" descr="gauss_sigma2_h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4238" y="2768600"/>
            <a:ext cx="3843337" cy="237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92138" y="0"/>
            <a:ext cx="7808912" cy="1104900"/>
          </a:xfrm>
        </p:spPr>
        <p:txBody>
          <a:bodyPr/>
          <a:lstStyle/>
          <a:p>
            <a:pPr eaLnBrk="1" hangingPunct="1"/>
            <a:r>
              <a:rPr lang="en-US" smtClean="0"/>
              <a:t>Gaussian filters</a:t>
            </a:r>
          </a:p>
        </p:txBody>
      </p:sp>
      <p:sp>
        <p:nvSpPr>
          <p:cNvPr id="37892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446088" y="1019175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smtClean="0"/>
              <a:t>What parameters matter here?</a:t>
            </a:r>
          </a:p>
          <a:p>
            <a:pPr eaLnBrk="1" hangingPunct="1"/>
            <a:r>
              <a:rPr lang="en-US" sz="2800" b="1" smtClean="0"/>
              <a:t>Variance</a:t>
            </a:r>
            <a:r>
              <a:rPr lang="en-US" sz="2800" smtClean="0"/>
              <a:t> of Gaussian: determines extent of smoothing</a:t>
            </a:r>
          </a:p>
          <a:p>
            <a:pPr eaLnBrk="1" hangingPunct="1">
              <a:buFontTx/>
              <a:buNone/>
            </a:pPr>
            <a:endParaRPr lang="en-US" sz="2800" smtClean="0"/>
          </a:p>
        </p:txBody>
      </p:sp>
      <p:sp>
        <p:nvSpPr>
          <p:cNvPr id="37893" name="Text Box 3349"/>
          <p:cNvSpPr txBox="1">
            <a:spLocks noChangeArrowheads="1"/>
          </p:cNvSpPr>
          <p:nvPr/>
        </p:nvSpPr>
        <p:spPr bwMode="auto">
          <a:xfrm>
            <a:off x="2095500" y="5113338"/>
            <a:ext cx="3425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rgbClr val="333399"/>
              </a:buClr>
              <a:buSzPct val="75000"/>
              <a:buFont typeface="Monotype Sorts"/>
              <a:buNone/>
            </a:pPr>
            <a:endParaRPr lang="en-US" sz="28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870075" y="4999038"/>
            <a:ext cx="215423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/>
              <a:t>σ</a:t>
            </a:r>
            <a:r>
              <a:rPr lang="en-US" sz="2800" b="0"/>
              <a:t> = 2 with 30 x 30 kernel</a:t>
            </a:r>
          </a:p>
        </p:txBody>
      </p:sp>
      <p:pic>
        <p:nvPicPr>
          <p:cNvPr id="37895" name="Picture 14" descr="gauss_sigma5_h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8975" y="2805113"/>
            <a:ext cx="3843338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5" descr="gauss_sigma5_hsize30_2d.jpg"/>
          <p:cNvPicPr>
            <a:picLocks noChangeAspect="1"/>
          </p:cNvPicPr>
          <p:nvPr/>
        </p:nvPicPr>
        <p:blipFill>
          <a:blip r:embed="rId5" cstate="print"/>
          <a:srcRect l="26300" t="5916" r="22746" b="10709"/>
          <a:stretch>
            <a:fillRect/>
          </a:stretch>
        </p:blipFill>
        <p:spPr bwMode="auto">
          <a:xfrm>
            <a:off x="7237413" y="2760663"/>
            <a:ext cx="91281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7" name="Picture 16" descr="gauss_sigma2_hsize30_2d.jpg"/>
          <p:cNvPicPr>
            <a:picLocks noChangeAspect="1"/>
          </p:cNvPicPr>
          <p:nvPr/>
        </p:nvPicPr>
        <p:blipFill>
          <a:blip r:embed="rId6" cstate="print"/>
          <a:srcRect l="26237" t="6770" r="22217" b="9853"/>
          <a:stretch>
            <a:fillRect/>
          </a:stretch>
        </p:blipFill>
        <p:spPr bwMode="auto">
          <a:xfrm>
            <a:off x="811213" y="2771775"/>
            <a:ext cx="9128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338763" y="5002213"/>
            <a:ext cx="211772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l-GR" sz="2800" b="0"/>
              <a:t>σ</a:t>
            </a:r>
            <a:r>
              <a:rPr lang="en-US" sz="2800" b="0"/>
              <a:t> = 5 with 30 x 30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Gaussian filters</a:t>
            </a:r>
          </a:p>
        </p:txBody>
      </p:sp>
      <p:sp>
        <p:nvSpPr>
          <p:cNvPr id="1035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•"/>
              <a:defRPr/>
            </a:pPr>
            <a:r>
              <a:rPr lang="en-US" dirty="0" smtClean="0"/>
              <a:t>Remove “high-frequency” components from the image (low-pass filter)</a:t>
            </a:r>
          </a:p>
          <a:p>
            <a:pPr lvl="1">
              <a:defRPr/>
            </a:pPr>
            <a:r>
              <a:rPr lang="en-US" dirty="0" smtClean="0"/>
              <a:t>Images become more smooth</a:t>
            </a:r>
          </a:p>
          <a:p>
            <a:pPr>
              <a:buFontTx/>
              <a:buChar char="•"/>
              <a:defRPr/>
            </a:pPr>
            <a:r>
              <a:rPr lang="en-US" dirty="0" smtClean="0"/>
              <a:t>Convolution with self is another Gaussian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So can smooth with small-width kernel, repeat, and get same result as larger-width kernel would have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Convolving two times with Gaussian kernel of width </a:t>
            </a:r>
            <a:r>
              <a:rPr lang="en-US" i="1" dirty="0" smtClean="0"/>
              <a:t>σ</a:t>
            </a:r>
            <a:r>
              <a:rPr lang="en-US" dirty="0" smtClean="0"/>
              <a:t> is same as convolving once with kernel of width  </a:t>
            </a:r>
            <a:r>
              <a:rPr lang="en-US" i="1" dirty="0" smtClean="0"/>
              <a:t>σ</a:t>
            </a:r>
            <a:r>
              <a:rPr lang="en-US" dirty="0" smtClean="0"/>
              <a:t>√2 </a:t>
            </a:r>
            <a:endParaRPr lang="en-US" i="1" dirty="0" smtClean="0"/>
          </a:p>
          <a:p>
            <a:pPr>
              <a:buFontTx/>
              <a:buChar char="•"/>
              <a:defRPr/>
            </a:pPr>
            <a:r>
              <a:rPr lang="en-US" i="1" dirty="0" smtClean="0"/>
              <a:t>Separable </a:t>
            </a:r>
            <a:r>
              <a:rPr lang="en-US" dirty="0" smtClean="0"/>
              <a:t>kernel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 smtClean="0"/>
              <a:t>Factors into product of two 1D Gaussians</a:t>
            </a:r>
          </a:p>
        </p:txBody>
      </p:sp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7315200" y="6553200"/>
            <a:ext cx="18002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Source: K.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Grauman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91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26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Separability of the Gaussian filter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8"/>
          <a:stretch>
            <a:fillRect/>
          </a:stretch>
        </p:blipFill>
        <p:spPr bwMode="auto">
          <a:xfrm>
            <a:off x="762000" y="1295400"/>
            <a:ext cx="7542213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+mn-cs"/>
              </a:rPr>
              <a:t>Source: D. Lowe</a:t>
            </a:r>
          </a:p>
        </p:txBody>
      </p:sp>
    </p:spTree>
    <p:extLst>
      <p:ext uri="{BB962C8B-B14F-4D97-AF65-F5344CB8AC3E}">
        <p14:creationId xmlns:p14="http://schemas.microsoft.com/office/powerpoint/2010/main" val="407290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0513" y="939800"/>
            <a:ext cx="60325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5"/>
          <p:cNvSpPr txBox="1">
            <a:spLocks noChangeArrowheads="1"/>
          </p:cNvSpPr>
          <p:nvPr/>
        </p:nvSpPr>
        <p:spPr bwMode="auto">
          <a:xfrm>
            <a:off x="2932113" y="406400"/>
            <a:ext cx="27432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>
                <a:solidFill>
                  <a:srgbClr val="000000"/>
                </a:solidFill>
              </a:rPr>
              <a:t>More noise </a:t>
            </a:r>
            <a:r>
              <a:rPr lang="en-US" sz="2600">
                <a:solidFill>
                  <a:srgbClr val="000000"/>
                </a:solidFill>
                <a:sym typeface="Wingdings" pitchFamily="2" charset="2"/>
              </a:rPr>
              <a:t></a:t>
            </a:r>
            <a:endParaRPr lang="en-US" sz="2600">
              <a:solidFill>
                <a:srgbClr val="000000"/>
              </a:solidFill>
            </a:endParaRPr>
          </a:p>
        </p:txBody>
      </p:sp>
      <p:sp>
        <p:nvSpPr>
          <p:cNvPr id="39940" name="TextBox 6"/>
          <p:cNvSpPr txBox="1">
            <a:spLocks noChangeArrowheads="1"/>
          </p:cNvSpPr>
          <p:nvPr/>
        </p:nvSpPr>
        <p:spPr bwMode="auto">
          <a:xfrm rot="5400000">
            <a:off x="5202238" y="4095750"/>
            <a:ext cx="59150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600">
                <a:solidFill>
                  <a:srgbClr val="000000"/>
                </a:solidFill>
              </a:rPr>
              <a:t>Wider smoothing kernel </a:t>
            </a:r>
            <a:r>
              <a:rPr lang="en-US" sz="2600">
                <a:solidFill>
                  <a:srgbClr val="000000"/>
                </a:solidFill>
                <a:sym typeface="Wingdings" pitchFamily="2" charset="2"/>
              </a:rPr>
              <a:t></a:t>
            </a:r>
            <a:endParaRPr lang="en-US" sz="260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57263" y="69850"/>
            <a:ext cx="4235450" cy="675481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1"/>
          <p:cNvSpPr>
            <a:spLocks noChangeArrowheads="1"/>
          </p:cNvSpPr>
          <p:nvPr/>
        </p:nvSpPr>
        <p:spPr bwMode="auto">
          <a:xfrm>
            <a:off x="381000" y="2286000"/>
            <a:ext cx="25146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Boundary issues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36637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is the size of the output</a:t>
            </a:r>
            <a:r>
              <a:rPr lang="en-US" sz="2800" dirty="0" smtClean="0"/>
              <a:t>?</a:t>
            </a:r>
            <a:endParaRPr lang="en-US" sz="2800" dirty="0" smtClean="0"/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609600" y="2514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2590800" y="213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7" name="Rectangle 8"/>
          <p:cNvSpPr>
            <a:spLocks noChangeArrowheads="1"/>
          </p:cNvSpPr>
          <p:nvPr/>
        </p:nvSpPr>
        <p:spPr bwMode="auto">
          <a:xfrm>
            <a:off x="228600" y="2133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8" name="Rectangle 9"/>
          <p:cNvSpPr>
            <a:spLocks noChangeArrowheads="1"/>
          </p:cNvSpPr>
          <p:nvPr/>
        </p:nvSpPr>
        <p:spPr bwMode="auto">
          <a:xfrm>
            <a:off x="2590800" y="4419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69" name="Rectangle 10"/>
          <p:cNvSpPr>
            <a:spLocks noChangeArrowheads="1"/>
          </p:cNvSpPr>
          <p:nvPr/>
        </p:nvSpPr>
        <p:spPr bwMode="auto">
          <a:xfrm>
            <a:off x="228600" y="4419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0" name="Rectangle 13"/>
          <p:cNvSpPr>
            <a:spLocks noChangeArrowheads="1"/>
          </p:cNvSpPr>
          <p:nvPr/>
        </p:nvSpPr>
        <p:spPr bwMode="auto">
          <a:xfrm>
            <a:off x="3886200" y="2514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71" name="Rectangle 14"/>
          <p:cNvSpPr>
            <a:spLocks noChangeArrowheads="1"/>
          </p:cNvSpPr>
          <p:nvPr/>
        </p:nvSpPr>
        <p:spPr bwMode="auto">
          <a:xfrm>
            <a:off x="5715000" y="2286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2" name="Rectangle 15"/>
          <p:cNvSpPr>
            <a:spLocks noChangeArrowheads="1"/>
          </p:cNvSpPr>
          <p:nvPr/>
        </p:nvSpPr>
        <p:spPr bwMode="auto">
          <a:xfrm>
            <a:off x="3657600" y="2286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3" name="Rectangle 16"/>
          <p:cNvSpPr>
            <a:spLocks noChangeArrowheads="1"/>
          </p:cNvSpPr>
          <p:nvPr/>
        </p:nvSpPr>
        <p:spPr bwMode="auto">
          <a:xfrm>
            <a:off x="5715000" y="42672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4" name="Rectangle 17"/>
          <p:cNvSpPr>
            <a:spLocks noChangeArrowheads="1"/>
          </p:cNvSpPr>
          <p:nvPr/>
        </p:nvSpPr>
        <p:spPr bwMode="auto">
          <a:xfrm>
            <a:off x="3657600" y="41910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5" name="Rectangle 19"/>
          <p:cNvSpPr>
            <a:spLocks noChangeArrowheads="1"/>
          </p:cNvSpPr>
          <p:nvPr/>
        </p:nvSpPr>
        <p:spPr bwMode="auto">
          <a:xfrm>
            <a:off x="6858000" y="2514600"/>
            <a:ext cx="2057400" cy="19812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f</a:t>
            </a:r>
          </a:p>
        </p:txBody>
      </p:sp>
      <p:sp>
        <p:nvSpPr>
          <p:cNvPr id="40976" name="Rectangle 18"/>
          <p:cNvSpPr>
            <a:spLocks noChangeArrowheads="1"/>
          </p:cNvSpPr>
          <p:nvPr/>
        </p:nvSpPr>
        <p:spPr bwMode="auto">
          <a:xfrm>
            <a:off x="7086600" y="2667000"/>
            <a:ext cx="1600200" cy="1600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977" name="Rectangle 20"/>
          <p:cNvSpPr>
            <a:spLocks noChangeArrowheads="1"/>
          </p:cNvSpPr>
          <p:nvPr/>
        </p:nvSpPr>
        <p:spPr bwMode="auto">
          <a:xfrm>
            <a:off x="8458200" y="2514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8" name="Rectangle 21"/>
          <p:cNvSpPr>
            <a:spLocks noChangeArrowheads="1"/>
          </p:cNvSpPr>
          <p:nvPr/>
        </p:nvSpPr>
        <p:spPr bwMode="auto">
          <a:xfrm>
            <a:off x="6858000" y="2514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79" name="Rectangle 22"/>
          <p:cNvSpPr>
            <a:spLocks noChangeArrowheads="1"/>
          </p:cNvSpPr>
          <p:nvPr/>
        </p:nvSpPr>
        <p:spPr bwMode="auto">
          <a:xfrm>
            <a:off x="84582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80" name="Rectangle 23"/>
          <p:cNvSpPr>
            <a:spLocks noChangeArrowheads="1"/>
          </p:cNvSpPr>
          <p:nvPr/>
        </p:nvSpPr>
        <p:spPr bwMode="auto">
          <a:xfrm>
            <a:off x="6858000" y="4038600"/>
            <a:ext cx="457200" cy="457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 i="1">
                <a:solidFill>
                  <a:srgbClr val="000000"/>
                </a:solidFill>
                <a:cs typeface="Arial" pitchFamily="34" charset="0"/>
              </a:rPr>
              <a:t>g</a:t>
            </a:r>
          </a:p>
        </p:txBody>
      </p:sp>
      <p:sp>
        <p:nvSpPr>
          <p:cNvPr id="40984" name="Text Box 14"/>
          <p:cNvSpPr txBox="1">
            <a:spLocks noChangeArrowheads="1"/>
          </p:cNvSpPr>
          <p:nvPr/>
        </p:nvSpPr>
        <p:spPr bwMode="auto">
          <a:xfrm>
            <a:off x="7315200" y="6550025"/>
            <a:ext cx="1885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Lazebnik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issues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What about near the edge?</a:t>
            </a:r>
          </a:p>
          <a:p>
            <a:pPr lvl="1"/>
            <a:r>
              <a:rPr lang="en-US" dirty="0" smtClean="0"/>
              <a:t>the filter window falls off the edge of the image</a:t>
            </a:r>
          </a:p>
          <a:p>
            <a:pPr lvl="1"/>
            <a:r>
              <a:rPr lang="en-US" dirty="0" smtClean="0"/>
              <a:t>need to extrapolate</a:t>
            </a:r>
          </a:p>
          <a:p>
            <a:pPr lvl="1"/>
            <a:r>
              <a:rPr lang="en-US" dirty="0" smtClean="0"/>
              <a:t>methods:</a:t>
            </a:r>
          </a:p>
          <a:p>
            <a:pPr lvl="2"/>
            <a:r>
              <a:rPr lang="en-US" dirty="0" smtClean="0"/>
              <a:t>clip filter (black)</a:t>
            </a:r>
          </a:p>
          <a:p>
            <a:pPr lvl="2"/>
            <a:r>
              <a:rPr lang="en-US" dirty="0" smtClean="0"/>
              <a:t>wrap around</a:t>
            </a:r>
          </a:p>
          <a:p>
            <a:pPr lvl="2"/>
            <a:r>
              <a:rPr lang="en-US" dirty="0" smtClean="0"/>
              <a:t>copy edge</a:t>
            </a:r>
          </a:p>
          <a:p>
            <a:pPr lvl="2"/>
            <a:r>
              <a:rPr lang="en-US" dirty="0" smtClean="0"/>
              <a:t>reflect across edge</a:t>
            </a:r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4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5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6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7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8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49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0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1" name="Picture 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0752" name="Picture 1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06400" y="22098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7246938" y="6537325"/>
            <a:ext cx="1898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Source: S. </a:t>
            </a:r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Marschner</a:t>
            </a:r>
            <a:endParaRPr lang="en-US" sz="140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9" name="Picture 126" descr="txp_fig"/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1812" y="5757436"/>
            <a:ext cx="938788" cy="321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52" descr="txp_fig"/>
          <p:cNvPicPr>
            <a:picLocks noChangeArrowheads="1"/>
          </p:cNvPicPr>
          <p:nvPr>
            <p:custDataLst>
              <p:tags r:id="rId2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871847" y="6396038"/>
            <a:ext cx="843153" cy="37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7876" y="5024840"/>
            <a:ext cx="1801524" cy="1737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83834" y="5021792"/>
            <a:ext cx="1816766" cy="1740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14672" y="6320135"/>
            <a:ext cx="838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Clip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618945" y="6320135"/>
            <a:ext cx="12296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Wrap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618945" y="6320135"/>
            <a:ext cx="12296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Copy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6618945" y="6320135"/>
            <a:ext cx="122965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Reflect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4586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51228" b="13190"/>
          <a:stretch>
            <a:fillRect/>
          </a:stretch>
        </p:blipFill>
        <p:spPr bwMode="auto">
          <a:xfrm>
            <a:off x="380998" y="3187639"/>
            <a:ext cx="2971800" cy="2954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r="50742" b="16512"/>
          <a:stretch>
            <a:fillRect/>
          </a:stretch>
        </p:blipFill>
        <p:spPr bwMode="auto">
          <a:xfrm>
            <a:off x="0" y="655637"/>
            <a:ext cx="2971798" cy="2813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-228600" y="6400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len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2800" y="960437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anny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3551237"/>
            <a:ext cx="25146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 descr="waldo.jpg"/>
          <p:cNvPicPr>
            <a:picLocks noChangeAspect="1"/>
          </p:cNvPicPr>
          <p:nvPr/>
        </p:nvPicPr>
        <p:blipFill>
          <a:blip r:embed="rId6" cstate="print"/>
          <a:srcRect l="51478" t="24417" r="32479" b="42549"/>
          <a:stretch>
            <a:fillRect/>
          </a:stretch>
        </p:blipFill>
        <p:spPr bwMode="auto">
          <a:xfrm>
            <a:off x="6248400" y="1036637"/>
            <a:ext cx="2514600" cy="5015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Today: Image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6065837"/>
            <a:ext cx="8686800" cy="868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Smooth/Sharpen Images...      Find edges...                  Find </a:t>
            </a:r>
            <a:r>
              <a:rPr lang="en-US" sz="2400" b="1" i="1" dirty="0" err="1" smtClean="0">
                <a:solidFill>
                  <a:schemeClr val="accent2">
                    <a:lumMod val="75000"/>
                  </a:schemeClr>
                </a:solidFill>
              </a:rPr>
              <a:t>waldo</a:t>
            </a:r>
            <a:r>
              <a:rPr lang="en-US" sz="2400" b="1" i="1" dirty="0" smtClean="0">
                <a:solidFill>
                  <a:schemeClr val="accent2">
                    <a:lumMod val="75000"/>
                  </a:schemeClr>
                </a:solidFill>
              </a:rPr>
              <a:t>…</a:t>
            </a:r>
          </a:p>
          <a:p>
            <a:pPr>
              <a:buNone/>
            </a:pPr>
            <a:endParaRPr lang="en-US" sz="24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1447800"/>
            <a:ext cx="685800" cy="1371600"/>
          </a:xfrm>
          <a:prstGeom prst="rect">
            <a:avLst/>
          </a:prstGeom>
          <a:noFill/>
          <a:ln w="38100">
            <a:solidFill>
              <a:srgbClr val="59F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Filtering an impulse signal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119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1763" y="4975225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120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3013" y="412115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187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1175" y="4981575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188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4189" name="TextBox 10"/>
          <p:cNvSpPr txBox="1">
            <a:spLocks noChangeArrowheads="1"/>
          </p:cNvSpPr>
          <p:nvPr/>
        </p:nvSpPr>
        <p:spPr bwMode="auto">
          <a:xfrm>
            <a:off x="774700" y="1311275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What is the result of filtering the impulse signal (image) </a:t>
            </a:r>
            <a:r>
              <a:rPr lang="en-US" sz="2400" b="0" i="1"/>
              <a:t>F </a:t>
            </a:r>
            <a:r>
              <a:rPr lang="en-US" sz="2400" b="0"/>
              <a:t>with the arbitrary kernel </a:t>
            </a:r>
            <a:r>
              <a:rPr lang="en-US" sz="2400" b="0" i="1"/>
              <a:t>H</a:t>
            </a:r>
            <a:r>
              <a:rPr lang="en-US" sz="2400" b="0"/>
              <a:t>?</a:t>
            </a:r>
          </a:p>
        </p:txBody>
      </p:sp>
      <p:sp>
        <p:nvSpPr>
          <p:cNvPr id="44190" name="TextBox 10"/>
          <p:cNvSpPr txBox="1">
            <a:spLocks noChangeArrowheads="1"/>
          </p:cNvSpPr>
          <p:nvPr/>
        </p:nvSpPr>
        <p:spPr bwMode="auto">
          <a:xfrm>
            <a:off x="7018338" y="2917825"/>
            <a:ext cx="171608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8000" b="0"/>
              <a:t>?</a:t>
            </a:r>
          </a:p>
        </p:txBody>
      </p:sp>
      <p:pic>
        <p:nvPicPr>
          <p:cNvPr id="44191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221038" y="33559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Group 3"/>
          <p:cNvGraphicFramePr>
            <a:graphicFrameLocks noGrp="1"/>
          </p:cNvGraphicFramePr>
          <p:nvPr/>
        </p:nvGraphicFramePr>
        <p:xfrm>
          <a:off x="5791200" y="24384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Filtering an impulse signal</a:t>
            </a:r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373063" y="2401888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0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Group 69"/>
          <p:cNvGraphicFramePr>
            <a:graphicFrameLocks noGrp="1"/>
          </p:cNvGraphicFramePr>
          <p:nvPr/>
        </p:nvGraphicFramePr>
        <p:xfrm>
          <a:off x="3732213" y="2913063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119" name="Picture 8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1763" y="4975225"/>
            <a:ext cx="952500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120" name="Picture 8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83013" y="4121150"/>
            <a:ext cx="998537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Group 90"/>
          <p:cNvGraphicFramePr>
            <a:graphicFrameLocks noGrp="1"/>
          </p:cNvGraphicFramePr>
          <p:nvPr/>
        </p:nvGraphicFramePr>
        <p:xfrm>
          <a:off x="5813425" y="2413000"/>
          <a:ext cx="2743200" cy="2344741"/>
        </p:xfrm>
        <a:graphic>
          <a:graphicData uri="http://schemas.openxmlformats.org/drawingml/2006/table">
            <a:tbl>
              <a:tblPr/>
              <a:tblGrid>
                <a:gridCol w="388938"/>
                <a:gridCol w="388937"/>
                <a:gridCol w="387350"/>
                <a:gridCol w="388938"/>
                <a:gridCol w="388937"/>
                <a:gridCol w="388938"/>
                <a:gridCol w="411162"/>
              </a:tblGrid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4187" name="Picture 1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61175" y="4981575"/>
            <a:ext cx="9334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188" name="Rectangle 160"/>
          <p:cNvSpPr>
            <a:spLocks noChangeArrowheads="1"/>
          </p:cNvSpPr>
          <p:nvPr/>
        </p:nvSpPr>
        <p:spPr bwMode="auto">
          <a:xfrm>
            <a:off x="3735388" y="2906713"/>
            <a:ext cx="1139825" cy="1042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4189" name="TextBox 10"/>
          <p:cNvSpPr txBox="1">
            <a:spLocks noChangeArrowheads="1"/>
          </p:cNvSpPr>
          <p:nvPr/>
        </p:nvSpPr>
        <p:spPr bwMode="auto">
          <a:xfrm>
            <a:off x="774700" y="1311275"/>
            <a:ext cx="7302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0"/>
              <a:t>What is the result of filtering the impulse signal (image) </a:t>
            </a:r>
            <a:r>
              <a:rPr lang="en-US" sz="2400" b="0" i="1"/>
              <a:t>F </a:t>
            </a:r>
            <a:r>
              <a:rPr lang="en-US" sz="2400" b="0"/>
              <a:t>with the arbitrary kernel </a:t>
            </a:r>
            <a:r>
              <a:rPr lang="en-US" sz="2400" b="0" i="1"/>
              <a:t>H</a:t>
            </a:r>
            <a:r>
              <a:rPr lang="en-US" sz="2400" b="0"/>
              <a:t>?</a:t>
            </a:r>
          </a:p>
        </p:txBody>
      </p:sp>
      <p:pic>
        <p:nvPicPr>
          <p:cNvPr id="44191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 l="64516" t="10376" r="17741" b="-3758"/>
          <a:stretch>
            <a:fillRect/>
          </a:stretch>
        </p:blipFill>
        <p:spPr bwMode="auto">
          <a:xfrm>
            <a:off x="3221038" y="3355975"/>
            <a:ext cx="401637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Group 69"/>
          <p:cNvGraphicFramePr>
            <a:graphicFrameLocks noGrp="1"/>
          </p:cNvGraphicFramePr>
          <p:nvPr/>
        </p:nvGraphicFramePr>
        <p:xfrm>
          <a:off x="6598920" y="3078480"/>
          <a:ext cx="1143000" cy="10509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10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a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b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c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d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e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f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334963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g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h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Myriad Roman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i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Convolution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519113" y="1384300"/>
            <a:ext cx="8229600" cy="4525963"/>
          </a:xfrm>
        </p:spPr>
        <p:txBody>
          <a:bodyPr/>
          <a:lstStyle/>
          <a:p>
            <a:r>
              <a:rPr lang="en-US" sz="2400" smtClean="0"/>
              <a:t>Convolution: </a:t>
            </a:r>
          </a:p>
          <a:p>
            <a:pPr lvl="1"/>
            <a:r>
              <a:rPr lang="en-US" sz="2000" smtClean="0"/>
              <a:t>Flip the filter in both dimensions (bottom to top, right to left)</a:t>
            </a:r>
          </a:p>
          <a:p>
            <a:pPr lvl="1"/>
            <a:r>
              <a:rPr lang="en-US" sz="2000" smtClean="0"/>
              <a:t>Then apply cross-correlation</a:t>
            </a:r>
          </a:p>
        </p:txBody>
      </p:sp>
      <p:pic>
        <p:nvPicPr>
          <p:cNvPr id="45060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881313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378325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36838" y="5218113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Notation for convolution operator</a:t>
            </a:r>
          </a:p>
        </p:txBody>
      </p: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943475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4195763"/>
            <a:ext cx="1058862" cy="760412"/>
            <a:chOff x="5192721" y="4195773"/>
            <a:chExt cx="1058877" cy="760425"/>
          </a:xfrm>
        </p:grpSpPr>
        <p:sp>
          <p:nvSpPr>
            <p:cNvPr id="45069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5070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4195763"/>
            <a:ext cx="1971675" cy="2044700"/>
            <a:chOff x="6470676" y="4195773"/>
            <a:chExt cx="1971702" cy="2044728"/>
          </a:xfrm>
        </p:grpSpPr>
        <p:sp>
          <p:nvSpPr>
            <p:cNvPr id="45067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45068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0613" y="4195763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46088" y="-39688"/>
            <a:ext cx="8229600" cy="1143001"/>
          </a:xfrm>
        </p:spPr>
        <p:txBody>
          <a:bodyPr/>
          <a:lstStyle/>
          <a:p>
            <a:r>
              <a:rPr lang="en-US" smtClean="0"/>
              <a:t>Convolution vs. correlation</a:t>
            </a:r>
          </a:p>
        </p:txBody>
      </p:sp>
      <p:pic>
        <p:nvPicPr>
          <p:cNvPr id="46083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063" y="1530350"/>
            <a:ext cx="5988050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4238" y="2808288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8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6550" y="3867150"/>
            <a:ext cx="5878513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Picture 11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84238" y="5145088"/>
            <a:ext cx="1898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7" name="TextBox 7"/>
          <p:cNvSpPr txBox="1">
            <a:spLocks noChangeArrowheads="1"/>
          </p:cNvSpPr>
          <p:nvPr/>
        </p:nvSpPr>
        <p:spPr bwMode="auto">
          <a:xfrm>
            <a:off x="190500" y="1092200"/>
            <a:ext cx="24828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Convolution</a:t>
            </a:r>
          </a:p>
        </p:txBody>
      </p:sp>
      <p:sp>
        <p:nvSpPr>
          <p:cNvPr id="46088" name="TextBox 8"/>
          <p:cNvSpPr txBox="1">
            <a:spLocks noChangeArrowheads="1"/>
          </p:cNvSpPr>
          <p:nvPr/>
        </p:nvSpPr>
        <p:spPr bwMode="auto">
          <a:xfrm>
            <a:off x="190500" y="3462338"/>
            <a:ext cx="24828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Cross-correlation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17513" y="5729288"/>
            <a:ext cx="8726487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0"/>
              <a:t>For a Gaussian or box filter, how will the outputs differ?</a:t>
            </a:r>
          </a:p>
          <a:p>
            <a:pPr>
              <a:spcAft>
                <a:spcPts val="600"/>
              </a:spcAft>
            </a:pPr>
            <a:r>
              <a:rPr lang="en-US" sz="2400" b="0"/>
              <a:t>If the input is an impulse signal, how will the outputs differ?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Convolution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519113" y="1165225"/>
            <a:ext cx="8229600" cy="4525963"/>
          </a:xfrm>
        </p:spPr>
        <p:txBody>
          <a:bodyPr/>
          <a:lstStyle/>
          <a:p>
            <a:r>
              <a:rPr lang="en-US" sz="2400" smtClean="0"/>
              <a:t>Convolution: </a:t>
            </a:r>
          </a:p>
          <a:p>
            <a:pPr lvl="1"/>
            <a:r>
              <a:rPr lang="en-US" sz="2000" smtClean="0"/>
              <a:t>Flip the filter in both dimensions (bottom to top, right to left)</a:t>
            </a:r>
          </a:p>
          <a:p>
            <a:pPr lvl="1"/>
            <a:r>
              <a:rPr lang="en-US" sz="2000" smtClean="0"/>
              <a:t>Then apply cross-correlation</a:t>
            </a:r>
          </a:p>
        </p:txBody>
      </p:sp>
      <p:pic>
        <p:nvPicPr>
          <p:cNvPr id="26628" name="Picture 10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188" y="2662238"/>
            <a:ext cx="6111875" cy="91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9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63" y="4159250"/>
            <a:ext cx="1871662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TextBox 6"/>
          <p:cNvSpPr txBox="1">
            <a:spLocks noChangeArrowheads="1"/>
          </p:cNvSpPr>
          <p:nvPr/>
        </p:nvSpPr>
        <p:spPr bwMode="auto">
          <a:xfrm>
            <a:off x="2636838" y="4999038"/>
            <a:ext cx="1825625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/>
              <a:t>Notation for convolution operator</a:t>
            </a:r>
          </a:p>
        </p:txBody>
      </p:sp>
      <p:cxnSp>
        <p:nvCxnSpPr>
          <p:cNvPr id="26631" name="Straight Arrow Connector 8"/>
          <p:cNvCxnSpPr>
            <a:cxnSpLocks noChangeShapeType="1"/>
          </p:cNvCxnSpPr>
          <p:nvPr/>
        </p:nvCxnSpPr>
        <p:spPr bwMode="auto">
          <a:xfrm rot="5400000" flipH="1" flipV="1">
            <a:off x="2982913" y="4724400"/>
            <a:ext cx="474662" cy="15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192713" y="3976688"/>
            <a:ext cx="1058862" cy="760412"/>
            <a:chOff x="5192721" y="4195773"/>
            <a:chExt cx="1058877" cy="760425"/>
          </a:xfrm>
        </p:grpSpPr>
        <p:sp>
          <p:nvSpPr>
            <p:cNvPr id="26637" name="Rectangle 11"/>
            <p:cNvSpPr>
              <a:spLocks noChangeArrowheads="1"/>
            </p:cNvSpPr>
            <p:nvPr/>
          </p:nvSpPr>
          <p:spPr bwMode="auto">
            <a:xfrm>
              <a:off x="5192721" y="4195773"/>
              <a:ext cx="796938" cy="760425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6638" name="TextBox 12"/>
            <p:cNvSpPr txBox="1">
              <a:spLocks noChangeArrowheads="1"/>
            </p:cNvSpPr>
            <p:nvPr/>
          </p:nvSpPr>
          <p:spPr bwMode="auto">
            <a:xfrm>
              <a:off x="5338773" y="4305312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F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215063" y="3976688"/>
            <a:ext cx="1971675" cy="2044700"/>
            <a:chOff x="6470676" y="4195773"/>
            <a:chExt cx="1971702" cy="2044728"/>
          </a:xfrm>
        </p:grpSpPr>
        <p:sp>
          <p:nvSpPr>
            <p:cNvPr id="26635" name="Rectangle 10"/>
            <p:cNvSpPr>
              <a:spLocks noChangeArrowheads="1"/>
            </p:cNvSpPr>
            <p:nvPr/>
          </p:nvSpPr>
          <p:spPr bwMode="auto">
            <a:xfrm>
              <a:off x="6470676" y="4195773"/>
              <a:ext cx="1971702" cy="2044728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26636" name="TextBox 13"/>
            <p:cNvSpPr txBox="1">
              <a:spLocks noChangeArrowheads="1"/>
            </p:cNvSpPr>
            <p:nvPr/>
          </p:nvSpPr>
          <p:spPr bwMode="auto">
            <a:xfrm>
              <a:off x="7200936" y="4999059"/>
              <a:ext cx="912825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000" b="0"/>
                <a:t>H</a:t>
              </a:r>
            </a:p>
          </p:txBody>
        </p:sp>
      </p:grpSp>
      <p:pic>
        <p:nvPicPr>
          <p:cNvPr id="20" name="Picture 19" descr="f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0613" y="3976688"/>
            <a:ext cx="1095375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C 0.02465 -0.01922 0.0493 -0.03843 0.1 -0.04607 C 0.15069 -0.05371 0.30503 -0.05047 0.30382 -0.04607 C 0.3026 -0.04167 0.09479 -0.02847 0.09236 -0.02037 C 0.08993 -0.01227 0.29028 -0.00209 0.28941 0.00278 C 0.28854 0.00764 0.08507 0.00416 0.08663 0.00903 C 0.08819 0.01389 0.2993 0.02083 0.29913 0.03217 C 0.29896 0.04352 0.08507 0.06759 0.08559 0.07708 C 0.08611 0.08657 0.30069 0.08032 0.30191 0.08981 C 0.30312 0.0993 0.09392 0.12407 0.0934 0.13472 C 0.09288 0.14537 0.3 0.13912 0.29913 0.15393 C 0.29826 0.16875 0.08819 0.21088 0.08854 0.22315 C 0.08889 0.23541 0.19496 0.23171 0.30104 0.22824 " pathEditMode="relative" ptsTypes="aaaaaaaaaaaaA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6" descr="filter_sigma1_size30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675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7" descr="filter_sigma4_size30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2213" y="3830638"/>
            <a:ext cx="1449387" cy="103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938"/>
            <a:ext cx="8229600" cy="1143000"/>
          </a:xfrm>
        </p:spPr>
        <p:txBody>
          <a:bodyPr/>
          <a:lstStyle/>
          <a:p>
            <a:r>
              <a:rPr lang="en-US" sz="4000" smtClean="0"/>
              <a:t>Smoothing with a Gaussian</a:t>
            </a:r>
          </a:p>
        </p:txBody>
      </p:sp>
      <p:pic>
        <p:nvPicPr>
          <p:cNvPr id="27654" name="Picture 21" descr="filter_sigma10_size3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9450" y="3794125"/>
            <a:ext cx="1449388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22" descr="blurred_sigma1.jpg"/>
          <p:cNvPicPr>
            <a:picLocks noChangeAspect="1"/>
          </p:cNvPicPr>
          <p:nvPr/>
        </p:nvPicPr>
        <p:blipFill>
          <a:blip r:embed="rId6" cstate="print"/>
          <a:srcRect l="12660" t="6389" r="12981" b="12152"/>
          <a:stretch>
            <a:fillRect/>
          </a:stretch>
        </p:blipFill>
        <p:spPr bwMode="auto">
          <a:xfrm>
            <a:off x="109538" y="2005013"/>
            <a:ext cx="2527300" cy="186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23" descr="blurred_sigma4.jpg"/>
          <p:cNvPicPr>
            <a:picLocks noChangeAspect="1"/>
          </p:cNvPicPr>
          <p:nvPr/>
        </p:nvPicPr>
        <p:blipFill>
          <a:blip r:embed="rId7" cstate="print"/>
          <a:srcRect l="12892" t="4791" r="11906" b="12152"/>
          <a:stretch>
            <a:fillRect/>
          </a:stretch>
        </p:blipFill>
        <p:spPr bwMode="auto">
          <a:xfrm>
            <a:off x="3148013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25" descr="blurred_sigma10.jpg"/>
          <p:cNvPicPr>
            <a:picLocks noChangeAspect="1"/>
          </p:cNvPicPr>
          <p:nvPr/>
        </p:nvPicPr>
        <p:blipFill>
          <a:blip r:embed="rId8" cstate="print"/>
          <a:srcRect l="11816" t="4791" r="12981" b="12152"/>
          <a:stretch>
            <a:fillRect/>
          </a:stretch>
        </p:blipFill>
        <p:spPr bwMode="auto">
          <a:xfrm>
            <a:off x="6397625" y="1968500"/>
            <a:ext cx="2555875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5630863" y="2625725"/>
            <a:ext cx="19081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…</a:t>
            </a:r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482600" y="1092200"/>
            <a:ext cx="864076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sz="2400" b="0">
                <a:solidFill>
                  <a:srgbClr val="000000"/>
                </a:solidFill>
              </a:rPr>
              <a:t>Parameter </a:t>
            </a:r>
            <a:r>
              <a:rPr lang="el-GR" sz="2400" b="0">
                <a:solidFill>
                  <a:srgbClr val="000000"/>
                </a:solidFill>
              </a:rPr>
              <a:t>σ</a:t>
            </a:r>
            <a:r>
              <a:rPr lang="en-US" sz="2400" b="0">
                <a:solidFill>
                  <a:srgbClr val="000000"/>
                </a:solidFill>
              </a:rPr>
              <a:t> is the “scale” / “width” / “spread” of the Gaussian kernel, and controls the amount of smoothing.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14"/>
          <p:cNvSpPr>
            <a:spLocks noChangeArrowheads="1"/>
          </p:cNvSpPr>
          <p:nvPr/>
        </p:nvSpPr>
        <p:spPr bwMode="auto">
          <a:xfrm>
            <a:off x="1504950" y="3830638"/>
            <a:ext cx="6061075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5" name="Rectangle 113"/>
          <p:cNvSpPr>
            <a:spLocks noChangeArrowheads="1"/>
          </p:cNvSpPr>
          <p:nvPr/>
        </p:nvSpPr>
        <p:spPr bwMode="auto">
          <a:xfrm>
            <a:off x="4827588" y="1128713"/>
            <a:ext cx="4198937" cy="2227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6" name="Rectangle 112"/>
          <p:cNvSpPr>
            <a:spLocks noChangeArrowheads="1"/>
          </p:cNvSpPr>
          <p:nvPr/>
        </p:nvSpPr>
        <p:spPr bwMode="auto">
          <a:xfrm>
            <a:off x="117475" y="1092200"/>
            <a:ext cx="4198938" cy="2227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7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Predict the filtered outputs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235200" y="1598613"/>
            <a:ext cx="1225550" cy="1295400"/>
            <a:chOff x="144" y="144"/>
            <a:chExt cx="1152" cy="1136"/>
          </a:xfrm>
        </p:grpSpPr>
        <p:sp>
          <p:nvSpPr>
            <p:cNvPr id="28745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6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7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8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49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8750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1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2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3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54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5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6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7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8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59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60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61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867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013" y="13843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680" name="TextBox 23"/>
          <p:cNvSpPr txBox="1">
            <a:spLocks noChangeArrowheads="1"/>
          </p:cNvSpPr>
          <p:nvPr/>
        </p:nvSpPr>
        <p:spPr bwMode="auto">
          <a:xfrm>
            <a:off x="1906588" y="2005013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*</a:t>
            </a:r>
          </a:p>
        </p:txBody>
      </p:sp>
      <p:sp>
        <p:nvSpPr>
          <p:cNvPr id="28681" name="TextBox 24"/>
          <p:cNvSpPr txBox="1">
            <a:spLocks noChangeArrowheads="1"/>
          </p:cNvSpPr>
          <p:nvPr/>
        </p:nvSpPr>
        <p:spPr bwMode="auto">
          <a:xfrm>
            <a:off x="3513138" y="193198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= ?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7083425" y="1712913"/>
            <a:ext cx="1225550" cy="1295400"/>
            <a:chOff x="144" y="144"/>
            <a:chExt cx="1152" cy="1136"/>
          </a:xfrm>
        </p:grpSpPr>
        <p:sp>
          <p:nvSpPr>
            <p:cNvPr id="2872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2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873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3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3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3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4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28683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5238" y="1384300"/>
            <a:ext cx="1679575" cy="166211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684" name="TextBox 44"/>
          <p:cNvSpPr txBox="1">
            <a:spLocks noChangeArrowheads="1"/>
          </p:cNvSpPr>
          <p:nvPr/>
        </p:nvSpPr>
        <p:spPr bwMode="auto">
          <a:xfrm>
            <a:off x="6754813" y="2005013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*</a:t>
            </a:r>
          </a:p>
        </p:txBody>
      </p:sp>
      <p:sp>
        <p:nvSpPr>
          <p:cNvPr id="28685" name="TextBox 45"/>
          <p:cNvSpPr txBox="1">
            <a:spLocks noChangeArrowheads="1"/>
          </p:cNvSpPr>
          <p:nvPr/>
        </p:nvSpPr>
        <p:spPr bwMode="auto">
          <a:xfrm>
            <a:off x="8361363" y="1962150"/>
            <a:ext cx="1168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= ?</a:t>
            </a:r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338763" y="4381500"/>
            <a:ext cx="1371600" cy="1066800"/>
            <a:chOff x="3799" y="2064"/>
            <a:chExt cx="1433" cy="1136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8711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2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3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4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5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6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7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8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19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28720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1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2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3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4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5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6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28727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28710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3768725" y="4381500"/>
            <a:ext cx="1149350" cy="1066800"/>
            <a:chOff x="144" y="144"/>
            <a:chExt cx="1152" cy="1136"/>
          </a:xfrm>
        </p:grpSpPr>
        <p:sp>
          <p:nvSpPr>
            <p:cNvPr id="28692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3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4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5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6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28697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8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699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00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8701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2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3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4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5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6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7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8708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8688" name="Text Box 43"/>
          <p:cNvSpPr txBox="1">
            <a:spLocks noChangeArrowheads="1"/>
          </p:cNvSpPr>
          <p:nvPr/>
        </p:nvSpPr>
        <p:spPr bwMode="auto">
          <a:xfrm>
            <a:off x="4921250" y="43053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pic>
        <p:nvPicPr>
          <p:cNvPr id="28689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24025" y="4049713"/>
            <a:ext cx="1679575" cy="166211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690" name="TextBox 110"/>
          <p:cNvSpPr txBox="1">
            <a:spLocks noChangeArrowheads="1"/>
          </p:cNvSpPr>
          <p:nvPr/>
        </p:nvSpPr>
        <p:spPr bwMode="auto">
          <a:xfrm>
            <a:off x="3403600" y="4706938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*</a:t>
            </a:r>
          </a:p>
        </p:txBody>
      </p:sp>
      <p:sp>
        <p:nvSpPr>
          <p:cNvPr id="28691" name="TextBox 111"/>
          <p:cNvSpPr txBox="1">
            <a:spLocks noChangeArrowheads="1"/>
          </p:cNvSpPr>
          <p:nvPr/>
        </p:nvSpPr>
        <p:spPr bwMode="auto">
          <a:xfrm>
            <a:off x="6726238" y="4627563"/>
            <a:ext cx="11684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/>
              <a:t>=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29704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5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6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7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08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29709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0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1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2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29713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4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5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6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7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8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19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29720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29700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29701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pic>
        <p:nvPicPr>
          <p:cNvPr id="29702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9703" name="Text Box 25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0729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0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1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2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3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0734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5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6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7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0738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39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0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1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2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3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4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0745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0724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5" name="Text Box 23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30726" name="Text Box 24"/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Filtered 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(no change)</a:t>
            </a:r>
          </a:p>
        </p:txBody>
      </p:sp>
      <p:pic>
        <p:nvPicPr>
          <p:cNvPr id="30727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728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1752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3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4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5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1756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7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8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59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0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1761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2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3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4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5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6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7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1768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1748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1749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31750" name="Text Box 23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1751" name="Text Box 24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neighborhoods</a:t>
            </a:r>
          </a:p>
        </p:txBody>
      </p:sp>
      <p:sp>
        <p:nvSpPr>
          <p:cNvPr id="543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Q: What happens if we reshuffle all pixels within the images?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  <a:p>
            <a:pPr eaLnBrk="1" hangingPunct="1">
              <a:buFontTx/>
              <a:buNone/>
            </a:pPr>
            <a:endParaRPr lang="en-US" sz="2800" dirty="0" smtClean="0"/>
          </a:p>
          <a:p>
            <a:pPr eaLnBrk="1" hangingPunct="1"/>
            <a:r>
              <a:rPr lang="en-US" sz="2800" dirty="0" smtClean="0"/>
              <a:t>A:  Its histogram won’t change.                                          	Point-wise processing unaffected.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Need to measure properties relative to small </a:t>
            </a:r>
            <a:r>
              <a:rPr lang="en-US" sz="2800" i="1" dirty="0" smtClean="0"/>
              <a:t>neighborhoods</a:t>
            </a:r>
            <a:r>
              <a:rPr lang="en-US" sz="2800" dirty="0" smtClean="0"/>
              <a:t> of pixels</a:t>
            </a:r>
          </a:p>
        </p:txBody>
      </p:sp>
      <p:pic>
        <p:nvPicPr>
          <p:cNvPr id="9220" name="Picture 6" descr="zebrashuffle.jpg"/>
          <p:cNvPicPr>
            <a:picLocks noChangeAspect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2971799" y="2001646"/>
            <a:ext cx="2352676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7" descr="pandaorig.jpg"/>
          <p:cNvPicPr>
            <a:picLocks noChangeAspect="1"/>
          </p:cNvPicPr>
          <p:nvPr/>
        </p:nvPicPr>
        <p:blipFill>
          <a:blip r:embed="rId4" cstate="print">
            <a:lum bright="10000"/>
          </a:blip>
          <a:srcRect/>
          <a:stretch>
            <a:fillRect/>
          </a:stretch>
        </p:blipFill>
        <p:spPr bwMode="auto">
          <a:xfrm>
            <a:off x="6483158" y="16764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8" descr="pandashuffle.jpg"/>
          <p:cNvPicPr>
            <a:picLocks noChangeAspect="1"/>
          </p:cNvPicPr>
          <p:nvPr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6483158" y="3736382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zebraorig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" y="1981200"/>
            <a:ext cx="235267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32778" name="Rectangle 4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79" name="Rectangle 5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0" name="Rectangle 6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1" name="Rectangle 7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1</a:t>
              </a:r>
            </a:p>
          </p:txBody>
        </p:sp>
        <p:sp>
          <p:nvSpPr>
            <p:cNvPr id="32782" name="Rectangle 8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3" name="Rectangle 9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4" name="Rectangle 10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5" name="Rectangle 11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6" name="Rectangle 12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2787" name="Line 13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8" name="Line 14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89" name="Line 15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0" name="Line 16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1" name="Line 17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2" name="Line 18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3" name="Line 19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2794" name="Line 20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2772" name="Picture 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2773" name="Text Box 22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pic>
        <p:nvPicPr>
          <p:cNvPr id="32774" name="Picture 23"/>
          <p:cNvPicPr>
            <a:picLocks noChangeAspect="1" noChangeArrowheads="1"/>
          </p:cNvPicPr>
          <p:nvPr/>
        </p:nvPicPr>
        <p:blipFill>
          <a:blip r:embed="rId3" cstate="print"/>
          <a:srcRect l="8000"/>
          <a:stretch>
            <a:fillRect/>
          </a:stretch>
        </p:blipFill>
        <p:spPr bwMode="auto">
          <a:xfrm>
            <a:off x="6477000" y="2667000"/>
            <a:ext cx="1828800" cy="18573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sp>
        <p:nvSpPr>
          <p:cNvPr id="32775" name="Rectangle 24"/>
          <p:cNvSpPr>
            <a:spLocks noChangeArrowheads="1"/>
          </p:cNvSpPr>
          <p:nvPr/>
        </p:nvSpPr>
        <p:spPr bwMode="auto">
          <a:xfrm>
            <a:off x="6477000" y="2667000"/>
            <a:ext cx="1905000" cy="1828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2776" name="Text Box 25"/>
          <p:cNvSpPr txBox="1">
            <a:spLocks noChangeArrowheads="1"/>
          </p:cNvSpPr>
          <p:nvPr/>
        </p:nvSpPr>
        <p:spPr bwMode="auto">
          <a:xfrm>
            <a:off x="6434138" y="4743450"/>
            <a:ext cx="2008187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Shifted left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by 1 pixel with correlation</a:t>
            </a:r>
          </a:p>
        </p:txBody>
      </p:sp>
      <p:sp>
        <p:nvSpPr>
          <p:cNvPr id="32777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6858000" y="29718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3802" name="Rectangle 8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3" name="Rectangle 9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4" name="Rectangle 10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5" name="Rectangle 11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6" name="Rectangle 12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7" name="Rectangle 13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8" name="Rectangle 14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09" name="Rectangle 15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0" name="Rectangle 16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3811" name="Line 17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2" name="Line 18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3" name="Line 19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4" name="Line 20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5" name="Line 21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6" name="Line 22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7" name="Line 23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3818" name="Line 24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3801" name="Picture 2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3799" name="Text Box 2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4827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28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29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0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1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2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3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4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5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4836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37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38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39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0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1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2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4843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4826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4822" name="Picture 2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4823" name="Text Box 26"/>
          <p:cNvSpPr txBox="1">
            <a:spLocks noChangeArrowheads="1"/>
          </p:cNvSpPr>
          <p:nvPr/>
        </p:nvSpPr>
        <p:spPr bwMode="auto">
          <a:xfrm>
            <a:off x="6477000" y="4800600"/>
            <a:ext cx="1655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Blur (with a</a:t>
            </a:r>
          </a:p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box filter)</a:t>
            </a:r>
          </a:p>
        </p:txBody>
      </p:sp>
      <p:sp>
        <p:nvSpPr>
          <p:cNvPr id="34824" name="Text Box 27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5869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0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1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2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3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4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5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6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7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5878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79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0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1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2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3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4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5885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5868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5850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1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2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3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4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35855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6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7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8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5859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0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1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2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3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4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5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5866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5847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35848" name="Text Box 44"/>
          <p:cNvSpPr txBox="1">
            <a:spLocks noChangeArrowheads="1"/>
          </p:cNvSpPr>
          <p:nvPr/>
        </p:nvSpPr>
        <p:spPr bwMode="auto">
          <a:xfrm>
            <a:off x="7467600" y="2895600"/>
            <a:ext cx="565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?</a:t>
            </a:r>
          </a:p>
        </p:txBody>
      </p:sp>
      <p:sp>
        <p:nvSpPr>
          <p:cNvPr id="35849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Practice with linear filters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5908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669925" y="46132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Original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4953000" y="2895600"/>
            <a:ext cx="1371600" cy="1066800"/>
            <a:chOff x="3799" y="2064"/>
            <a:chExt cx="1433" cy="1136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6895" name="Rectangle 7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6" name="Rectangle 8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7" name="Rectangle 9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8" name="Rectangle 10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899" name="Rectangle 11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0" name="Rectangle 12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1" name="Rectangle 13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2" name="Rectangle 14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3" name="Rectangle 15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 eaLnBrk="0" hangingPunct="0">
                  <a:spcBef>
                    <a:spcPct val="20000"/>
                  </a:spcBef>
                </a:pPr>
                <a:r>
                  <a:rPr lang="en-US" sz="2400">
                    <a:solidFill>
                      <a:srgbClr val="000000"/>
                    </a:solidFill>
                    <a:cs typeface="Arial" pitchFamily="34" charset="0"/>
                  </a:rPr>
                  <a:t>1</a:t>
                </a:r>
              </a:p>
            </p:txBody>
          </p:sp>
          <p:sp>
            <p:nvSpPr>
              <p:cNvPr id="36904" name="Line 16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5" name="Line 17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6" name="Line 18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7" name="Line 19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8" name="Line 20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09" name="Line 21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10" name="Line 22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36911" name="Line 23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36894" name="Picture 2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2971800" y="2895600"/>
            <a:ext cx="1149350" cy="1066800"/>
            <a:chOff x="144" y="144"/>
            <a:chExt cx="1152" cy="1136"/>
          </a:xfrm>
        </p:grpSpPr>
        <p:sp>
          <p:nvSpPr>
            <p:cNvPr id="36876" name="Rectangle 2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77" name="Rectangle 2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78" name="Rectangle 2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79" name="Rectangle 2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0" name="Rectangle 3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2</a:t>
              </a:r>
            </a:p>
          </p:txBody>
        </p:sp>
        <p:sp>
          <p:nvSpPr>
            <p:cNvPr id="36881" name="Rectangle 3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2" name="Rectangle 3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3" name="Rectangle 3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4" name="Rectangle 3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 eaLnBrk="0" hangingPunct="0">
                <a:spcBef>
                  <a:spcPct val="20000"/>
                </a:spcBef>
              </a:pPr>
              <a:r>
                <a:rPr lang="en-US" sz="2400">
                  <a:solidFill>
                    <a:srgbClr val="000000"/>
                  </a:solidFill>
                  <a:cs typeface="Arial" pitchFamily="34" charset="0"/>
                </a:rPr>
                <a:t>0</a:t>
              </a:r>
            </a:p>
          </p:txBody>
        </p:sp>
        <p:sp>
          <p:nvSpPr>
            <p:cNvPr id="36885" name="Line 3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6" name="Line 3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7" name="Line 3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8" name="Line 3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89" name="Line 3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0" name="Line 4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1" name="Line 4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6892" name="Line 4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sp>
        <p:nvSpPr>
          <p:cNvPr id="36871" name="Text Box 43"/>
          <p:cNvSpPr txBox="1">
            <a:spLocks noChangeArrowheads="1"/>
          </p:cNvSpPr>
          <p:nvPr/>
        </p:nvSpPr>
        <p:spPr bwMode="auto">
          <a:xfrm>
            <a:off x="4343400" y="2819400"/>
            <a:ext cx="4381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6000">
                <a:solidFill>
                  <a:srgbClr val="000000"/>
                </a:solidFill>
                <a:latin typeface="Times" pitchFamily="18" charset="0"/>
                <a:cs typeface="Arial" pitchFamily="34" charset="0"/>
              </a:rPr>
              <a:t>-</a:t>
            </a:r>
          </a:p>
        </p:txBody>
      </p:sp>
      <p:sp>
        <p:nvSpPr>
          <p:cNvPr id="36872" name="Text Box 44"/>
          <p:cNvSpPr txBox="1">
            <a:spLocks noChangeArrowheads="1"/>
          </p:cNvSpPr>
          <p:nvPr/>
        </p:nvSpPr>
        <p:spPr bwMode="auto">
          <a:xfrm>
            <a:off x="4419600" y="4724400"/>
            <a:ext cx="44196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Sharpening filter</a:t>
            </a:r>
          </a:p>
          <a:p>
            <a:pPr lvl="1" eaLnBrk="0" hangingPunct="0">
              <a:buFontTx/>
              <a:buChar char="-"/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 Accentuates differences with local average</a:t>
            </a:r>
          </a:p>
        </p:txBody>
      </p:sp>
      <p:pic>
        <p:nvPicPr>
          <p:cNvPr id="36873" name="Picture 4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81800" y="2514600"/>
            <a:ext cx="1876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4" name="Text Box 46"/>
          <p:cNvSpPr txBox="1">
            <a:spLocks noChangeArrowheads="1"/>
          </p:cNvSpPr>
          <p:nvPr/>
        </p:nvSpPr>
        <p:spPr bwMode="auto">
          <a:xfrm>
            <a:off x="7467600" y="6553200"/>
            <a:ext cx="1495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D. Lowe</a:t>
            </a:r>
          </a:p>
        </p:txBody>
      </p:sp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7" cstate="print"/>
          <a:srcRect l="43004" t="19810" r="37450" b="34712"/>
          <a:stretch>
            <a:fillRect/>
          </a:stretch>
        </p:blipFill>
        <p:spPr bwMode="auto">
          <a:xfrm>
            <a:off x="3111500" y="4743450"/>
            <a:ext cx="135731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Filtering examples: sharpening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004" y="1145628"/>
            <a:ext cx="9037996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Shift invariant linear system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238250"/>
            <a:ext cx="8229600" cy="4525963"/>
          </a:xfrm>
        </p:spPr>
        <p:txBody>
          <a:bodyPr/>
          <a:lstStyle/>
          <a:p>
            <a:r>
              <a:rPr lang="en-US" sz="2800" b="1" smtClean="0"/>
              <a:t>Shift invariant: </a:t>
            </a:r>
          </a:p>
          <a:p>
            <a:pPr lvl="1"/>
            <a:r>
              <a:rPr lang="en-US" sz="2400" smtClean="0"/>
              <a:t>Operator behaves the same everywhere, i.e. the value of the output depends on the pattern in the image neighborhood, not the position of the neighborhood.</a:t>
            </a:r>
          </a:p>
          <a:p>
            <a:r>
              <a:rPr lang="en-US" sz="2800" b="1" smtClean="0"/>
              <a:t>Linear:</a:t>
            </a:r>
            <a:r>
              <a:rPr lang="en-US" sz="2800" smtClean="0"/>
              <a:t> </a:t>
            </a:r>
          </a:p>
          <a:p>
            <a:pPr lvl="1"/>
            <a:r>
              <a:rPr lang="en-US" sz="2400" smtClean="0"/>
              <a:t>Superposition: h * (f1 + f2) = (h * f1) +  (h * f2) </a:t>
            </a:r>
          </a:p>
          <a:p>
            <a:pPr lvl="1"/>
            <a:r>
              <a:rPr lang="en-US" sz="2400" smtClean="0"/>
              <a:t>Scaling: h * (k f) = k (h * f)</a:t>
            </a:r>
          </a:p>
          <a:p>
            <a:pPr lvl="2">
              <a:buFontTx/>
              <a:buNone/>
            </a:pPr>
            <a:endParaRPr lang="en-US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46806" t="39626" r="34940" b="53696"/>
          <a:stretch>
            <a:fillRect/>
          </a:stretch>
        </p:blipFill>
        <p:spPr bwMode="auto">
          <a:xfrm>
            <a:off x="1103313" y="5181600"/>
            <a:ext cx="2373312" cy="91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r>
              <a:rPr lang="en-US" smtClean="0"/>
              <a:t>Properties of convolution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6088" y="1055688"/>
            <a:ext cx="8945562" cy="45259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smtClean="0"/>
              <a:t>Linear &amp; shift invariant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Commutative: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smtClean="0"/>
              <a:t>f * g = g * f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Associative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smtClean="0"/>
              <a:t>(f * g) * h = f * (g * h)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Identity:</a:t>
            </a:r>
          </a:p>
          <a:p>
            <a:pPr lvl="1">
              <a:spcAft>
                <a:spcPts val="600"/>
              </a:spcAft>
              <a:buFontTx/>
              <a:buNone/>
            </a:pPr>
            <a:r>
              <a:rPr lang="en-US" sz="2400" smtClean="0"/>
              <a:t>unit impulse e = […, 0, 0, 1, 0, 0, …].  f * e = f</a:t>
            </a:r>
          </a:p>
          <a:p>
            <a:pPr>
              <a:spcAft>
                <a:spcPts val="600"/>
              </a:spcAft>
            </a:pPr>
            <a:r>
              <a:rPr lang="en-US" sz="2400" smtClean="0"/>
              <a:t>Differentiation: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Separability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In some cases, filter is separable, and we can factor into two steps:</a:t>
            </a:r>
          </a:p>
          <a:p>
            <a:pPr lvl="1" eaLnBrk="1" hangingPunct="1"/>
            <a:r>
              <a:rPr lang="en-US" sz="2400" smtClean="0"/>
              <a:t>Convolve all rows</a:t>
            </a:r>
          </a:p>
          <a:p>
            <a:pPr lvl="1" eaLnBrk="1" hangingPunct="1"/>
            <a:r>
              <a:rPr lang="en-US" sz="2400" smtClean="0"/>
              <a:t>Convolve all 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4826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Separability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1128713"/>
            <a:ext cx="8229600" cy="4525962"/>
          </a:xfrm>
        </p:spPr>
        <p:txBody>
          <a:bodyPr/>
          <a:lstStyle/>
          <a:p>
            <a:pPr eaLnBrk="1" hangingPunct="1"/>
            <a:r>
              <a:rPr lang="en-US" sz="2400" smtClean="0"/>
              <a:t>In some cases, filter is separable, and we can factor into two steps: e.g.,</a:t>
            </a:r>
          </a:p>
          <a:p>
            <a:pPr lvl="1" eaLnBrk="1" hangingPunct="1"/>
            <a:endParaRPr lang="en-US" sz="2000" smtClean="0"/>
          </a:p>
        </p:txBody>
      </p:sp>
      <p:pic>
        <p:nvPicPr>
          <p:cNvPr id="41988" name="Picture 2"/>
          <p:cNvPicPr>
            <a:picLocks noChangeAspect="1" noChangeArrowheads="1"/>
          </p:cNvPicPr>
          <p:nvPr/>
        </p:nvPicPr>
        <p:blipFill>
          <a:blip r:embed="rId3" cstate="print"/>
          <a:srcRect l="21667" t="34872" r="21249" b="11194"/>
          <a:stretch>
            <a:fillRect/>
          </a:stretch>
        </p:blipFill>
        <p:spPr bwMode="auto">
          <a:xfrm>
            <a:off x="685800" y="2043113"/>
            <a:ext cx="75438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04950" y="6488113"/>
            <a:ext cx="24733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 f * (g * h) = (f * g) * h </a:t>
            </a:r>
          </a:p>
        </p:txBody>
      </p: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701675" y="2516188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</a:t>
            </a: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3148013" y="18224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431925" y="3648075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Images as functions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 descr="image_fun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0" y="914400"/>
            <a:ext cx="7213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 b="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Separability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the computational complexity advantage for a separable </a:t>
            </a:r>
            <a:r>
              <a:rPr lang="en-US" dirty="0" err="1" smtClean="0"/>
              <a:t>filterin</a:t>
            </a:r>
            <a:r>
              <a:rPr lang="en-US" dirty="0" smtClean="0"/>
              <a:t> </a:t>
            </a:r>
            <a:r>
              <a:rPr lang="en-US" dirty="0"/>
              <a:t>terms of number of operations per output pixel?</a:t>
            </a:r>
          </a:p>
          <a:p>
            <a:endParaRPr lang="en-US" sz="1600" dirty="0"/>
          </a:p>
          <a:p>
            <a:r>
              <a:rPr lang="en-US" dirty="0" smtClean="0"/>
              <a:t>Filtering </a:t>
            </a:r>
            <a:r>
              <a:rPr lang="en-US" dirty="0"/>
              <a:t>an M-by-N image with a P-by-Q filter kernel requires roughly MNPQ multiplies and adds (assuming we aren't using an implementation based on the FFT).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kernel is separable, you can filter in two steps.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first step requires about MNP multiplies and adds.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second requires about MNQ multiplies and </a:t>
            </a:r>
            <a:r>
              <a:rPr lang="en-US" dirty="0" smtClean="0"/>
              <a:t>adds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a total of MN(P + Q).</a:t>
            </a:r>
          </a:p>
          <a:p>
            <a:endParaRPr lang="en-US" sz="1700" dirty="0"/>
          </a:p>
          <a:p>
            <a:r>
              <a:rPr lang="en-US" dirty="0"/>
              <a:t>The computational advantage of separable convolution versus </a:t>
            </a:r>
            <a:r>
              <a:rPr lang="en-US" dirty="0" err="1"/>
              <a:t>nonseparable</a:t>
            </a:r>
            <a:r>
              <a:rPr lang="en-US" dirty="0"/>
              <a:t> convolution is therefore</a:t>
            </a:r>
            <a:r>
              <a:rPr lang="en-US" dirty="0" smtClean="0"/>
              <a:t>: PQ/(P+Q)</a:t>
            </a:r>
            <a:endParaRPr lang="en-US" dirty="0"/>
          </a:p>
          <a:p>
            <a:endParaRPr lang="en-US" sz="1900" dirty="0"/>
          </a:p>
          <a:p>
            <a:r>
              <a:rPr lang="en-US" dirty="0"/>
              <a:t>For a 9-by-9 filter kernel, that's a theoretical speed-up of 4.5.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01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738188" y="0"/>
            <a:ext cx="7808912" cy="1104900"/>
          </a:xfrm>
        </p:spPr>
        <p:txBody>
          <a:bodyPr/>
          <a:lstStyle/>
          <a:p>
            <a:pPr eaLnBrk="1" hangingPunct="1"/>
            <a:r>
              <a:rPr lang="en-US" smtClean="0"/>
              <a:t>Effect of smoothing filters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66700" y="0"/>
          <a:ext cx="687388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78" name="Equation" r:id="rId4" imgW="914400" imgH="198720" progId="">
                  <p:embed/>
                </p:oleObj>
              </mc:Choice>
              <mc:Fallback>
                <p:oleObj name="Equation" r:id="rId4" imgW="914400" imgH="1987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0"/>
                        <a:ext cx="687388" cy="149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4" descr="mean_filt"/>
          <p:cNvPicPr>
            <a:picLocks noChangeAspect="1" noChangeArrowheads="1"/>
          </p:cNvPicPr>
          <p:nvPr/>
        </p:nvPicPr>
        <p:blipFill>
          <a:blip r:embed="rId6" cstate="print"/>
          <a:srcRect t="38373" b="30167"/>
          <a:stretch>
            <a:fillRect/>
          </a:stretch>
        </p:blipFill>
        <p:spPr bwMode="auto">
          <a:xfrm>
            <a:off x="300038" y="1676400"/>
            <a:ext cx="777557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Box 5"/>
          <p:cNvSpPr txBox="1">
            <a:spLocks noChangeArrowheads="1"/>
          </p:cNvSpPr>
          <p:nvPr/>
        </p:nvSpPr>
        <p:spPr bwMode="auto">
          <a:xfrm>
            <a:off x="1431925" y="4816475"/>
            <a:ext cx="434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Additive Gaussian noise</a:t>
            </a:r>
          </a:p>
        </p:txBody>
      </p:sp>
      <p:sp>
        <p:nvSpPr>
          <p:cNvPr id="1030" name="TextBox 6"/>
          <p:cNvSpPr txBox="1">
            <a:spLocks noChangeArrowheads="1"/>
          </p:cNvSpPr>
          <p:nvPr/>
        </p:nvSpPr>
        <p:spPr bwMode="auto">
          <a:xfrm>
            <a:off x="5229225" y="4816475"/>
            <a:ext cx="43449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Salt and pepper noise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86513"/>
            <a:ext cx="25146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Gill Sans" charset="0"/>
              </a:rPr>
              <a:t>© 2006 Steve Marschner • </a:t>
            </a:r>
            <a:fld id="{F77B2349-4DCB-433B-BEEE-77AA97A09D4E}" type="slidenum">
              <a:rPr lang="en-US" altLang="en-US" smtClean="0">
                <a:latin typeface="Gill Sans" charset="0"/>
              </a:rPr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t>62</a:t>
            </a:fld>
            <a:endParaRPr lang="en-US" altLang="en-US" smtClean="0">
              <a:latin typeface="Gill Sans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Median filters</a:t>
            </a:r>
          </a:p>
        </p:txBody>
      </p:sp>
      <p:graphicFrame>
        <p:nvGraphicFramePr>
          <p:cNvPr id="72708" name="Object 3"/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13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73200"/>
            <a:ext cx="8534400" cy="4649788"/>
          </a:xfrm>
          <a:noFill/>
        </p:spPr>
        <p:txBody>
          <a:bodyPr/>
          <a:lstStyle/>
          <a:p>
            <a:pPr eaLnBrk="1" hangingPunct="1"/>
            <a:r>
              <a:rPr lang="en-US" altLang="en-US" smtClean="0"/>
              <a:t>A </a:t>
            </a:r>
            <a:r>
              <a:rPr lang="en-US" altLang="en-US" b="1" smtClean="0"/>
              <a:t>Median Filter</a:t>
            </a:r>
            <a:r>
              <a:rPr lang="en-US" altLang="en-US" smtClean="0"/>
              <a:t> operates over a window by selecting the median intensity in the window.</a:t>
            </a:r>
          </a:p>
          <a:p>
            <a:pPr eaLnBrk="1" hangingPunct="1"/>
            <a:r>
              <a:rPr lang="en-US" altLang="en-US" smtClean="0"/>
              <a:t>What advantage does a median filter have over a mean filter?</a:t>
            </a:r>
          </a:p>
          <a:p>
            <a:pPr eaLnBrk="1" hangingPunct="1"/>
            <a:r>
              <a:rPr lang="en-US" altLang="en-US" smtClean="0"/>
              <a:t>Is a median filter a kind of convolution?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72710" name="Text Box 5"/>
          <p:cNvSpPr txBox="1">
            <a:spLocks noChangeArrowheads="1"/>
          </p:cNvSpPr>
          <p:nvPr/>
        </p:nvSpPr>
        <p:spPr bwMode="auto">
          <a:xfrm>
            <a:off x="66929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9394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 idx="4294967295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3" cstate="print"/>
          <a:srcRect l="37692" t="44589" r="17421" b="25266"/>
          <a:stretch>
            <a:fillRect/>
          </a:stretch>
        </p:blipFill>
        <p:spPr bwMode="auto">
          <a:xfrm>
            <a:off x="381000" y="1808163"/>
            <a:ext cx="47244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381000" y="1579563"/>
            <a:ext cx="1752600" cy="762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>
              <a:solidFill>
                <a:srgbClr val="000000"/>
              </a:solidFill>
            </a:endParaRPr>
          </a:p>
        </p:txBody>
      </p:sp>
      <p:sp>
        <p:nvSpPr>
          <p:cNvPr id="189447" name="Text Box 7"/>
          <p:cNvSpPr txBox="1">
            <a:spLocks noChangeArrowheads="1"/>
          </p:cNvSpPr>
          <p:nvPr/>
        </p:nvSpPr>
        <p:spPr bwMode="auto">
          <a:xfrm>
            <a:off x="5265738" y="1785938"/>
            <a:ext cx="3732212" cy="267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No new pixel values introduced</a:t>
            </a:r>
          </a:p>
          <a:p>
            <a:pPr marL="290513" indent="-290513" eaLnBrk="0" hangingPunct="0">
              <a:spcBef>
                <a:spcPct val="50000"/>
              </a:spcBef>
              <a:buFontTx/>
              <a:buChar char="•"/>
              <a:defRPr/>
            </a:pPr>
            <a:r>
              <a:rPr lang="en-US" sz="2400" b="0" dirty="0">
                <a:solidFill>
                  <a:srgbClr val="000000"/>
                </a:solidFill>
                <a:latin typeface="Arial" charset="0"/>
              </a:rPr>
              <a:t>Removes spikes: good for impulse, salt &amp; pepper noise</a:t>
            </a:r>
          </a:p>
          <a:p>
            <a:pPr eaLnBrk="0" hangingPunct="0">
              <a:spcBef>
                <a:spcPct val="50000"/>
              </a:spcBef>
              <a:defRPr/>
            </a:pPr>
            <a:endParaRPr lang="en-US" sz="2400" b="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Median filter</a:t>
            </a:r>
          </a:p>
        </p:txBody>
      </p:sp>
      <p:pic>
        <p:nvPicPr>
          <p:cNvPr id="44035" name="Picture 2"/>
          <p:cNvPicPr>
            <a:picLocks noChangeAspect="1" noChangeArrowheads="1"/>
          </p:cNvPicPr>
          <p:nvPr/>
        </p:nvPicPr>
        <p:blipFill>
          <a:blip r:embed="rId3" cstate="print"/>
          <a:srcRect t="8824"/>
          <a:stretch>
            <a:fillRect/>
          </a:stretch>
        </p:blipFill>
        <p:spPr bwMode="auto">
          <a:xfrm>
            <a:off x="1055688" y="1238250"/>
            <a:ext cx="66675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6" name="Text Box 7"/>
          <p:cNvSpPr txBox="1">
            <a:spLocks noChangeArrowheads="1"/>
          </p:cNvSpPr>
          <p:nvPr/>
        </p:nvSpPr>
        <p:spPr bwMode="auto">
          <a:xfrm>
            <a:off x="446088" y="1543050"/>
            <a:ext cx="14478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Salt and pepper noise</a:t>
            </a:r>
          </a:p>
        </p:txBody>
      </p:sp>
      <p:sp>
        <p:nvSpPr>
          <p:cNvPr id="44037" name="Line 8"/>
          <p:cNvSpPr>
            <a:spLocks noChangeShapeType="1"/>
          </p:cNvSpPr>
          <p:nvPr/>
        </p:nvSpPr>
        <p:spPr bwMode="auto">
          <a:xfrm>
            <a:off x="14366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Text Box 9"/>
          <p:cNvSpPr txBox="1">
            <a:spLocks noChangeArrowheads="1"/>
          </p:cNvSpPr>
          <p:nvPr/>
        </p:nvSpPr>
        <p:spPr bwMode="auto">
          <a:xfrm>
            <a:off x="7685088" y="1695450"/>
            <a:ext cx="1447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</a:rPr>
              <a:t>Median filtered</a:t>
            </a:r>
          </a:p>
        </p:txBody>
      </p:sp>
      <p:sp>
        <p:nvSpPr>
          <p:cNvPr id="44039" name="Line 10"/>
          <p:cNvSpPr>
            <a:spLocks noChangeShapeType="1"/>
          </p:cNvSpPr>
          <p:nvPr/>
        </p:nvSpPr>
        <p:spPr bwMode="auto">
          <a:xfrm flipH="1">
            <a:off x="7227888" y="20764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4040" name="TextBox 8"/>
          <p:cNvSpPr txBox="1">
            <a:spLocks noChangeArrowheads="1"/>
          </p:cNvSpPr>
          <p:nvPr/>
        </p:nvSpPr>
        <p:spPr bwMode="auto">
          <a:xfrm>
            <a:off x="7639050" y="6548438"/>
            <a:ext cx="28479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0"/>
              <a:t>Source: M. Hebert</a:t>
            </a:r>
          </a:p>
        </p:txBody>
      </p:sp>
      <p:sp>
        <p:nvSpPr>
          <p:cNvPr id="44041" name="TextBox 9"/>
          <p:cNvSpPr txBox="1">
            <a:spLocks noChangeArrowheads="1"/>
          </p:cNvSpPr>
          <p:nvPr/>
        </p:nvSpPr>
        <p:spPr bwMode="auto">
          <a:xfrm>
            <a:off x="3038475" y="5984875"/>
            <a:ext cx="3432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Plots of a row of the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cs typeface="FreesiaUPC" pitchFamily="34" charset="-34"/>
              </a:rPr>
              <a:t>Median filter example</a:t>
            </a:r>
            <a:endParaRPr lang="en-US" altLang="en-US" smtClean="0">
              <a:cs typeface="FreesiaUPC" pitchFamily="34" charset="-34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cs typeface="FreesiaUPC" pitchFamily="34" charset="-34"/>
              </a:rPr>
              <a:t>Very effective for removing “salt and pepper” noise (i.e., random occurrences of black and white pixels).</a:t>
            </a:r>
          </a:p>
        </p:txBody>
      </p:sp>
      <p:pic>
        <p:nvPicPr>
          <p:cNvPr id="56324" name="Picture 4" descr="gonzalez_p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06"/>
          <a:stretch>
            <a:fillRect/>
          </a:stretch>
        </p:blipFill>
        <p:spPr bwMode="auto">
          <a:xfrm>
            <a:off x="67199" y="1793875"/>
            <a:ext cx="4558951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5" descr="gonzalez_p1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94"/>
          <a:stretch>
            <a:fillRect/>
          </a:stretch>
        </p:blipFill>
        <p:spPr bwMode="auto">
          <a:xfrm>
            <a:off x="4265251" y="4315428"/>
            <a:ext cx="4743695" cy="244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5334000" y="4038600"/>
            <a:ext cx="1085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>
                <a:latin typeface="Times New Roman" panose="02020603050405020304" pitchFamily="18" charset="0"/>
                <a:cs typeface="Angsana New" pitchFamily="18" charset="-34"/>
              </a:rPr>
              <a:t>averaging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7391400" y="3733800"/>
            <a:ext cx="920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>
                <a:latin typeface="Times New Roman" panose="02020603050405020304" pitchFamily="18" charset="0"/>
                <a:cs typeface="Angsana New" pitchFamily="18" charset="-34"/>
              </a:rPr>
              <a:t>median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>
                <a:latin typeface="Times New Roman" panose="02020603050405020304" pitchFamily="18" charset="0"/>
                <a:cs typeface="Angsana New" pitchFamily="18" charset="-34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7415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76988"/>
            <a:ext cx="22860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mtClean="0">
                <a:latin typeface="Gill Sans" charset="0"/>
              </a:rPr>
              <a:t>© 2006 Steve Marschner • </a:t>
            </a:r>
            <a:fld id="{C5D84279-E3A6-481B-BEE9-4118B3810FEC}" type="slidenum">
              <a:rPr lang="en-US" altLang="en-US" smtClean="0">
                <a:latin typeface="Gill Sans" charset="0"/>
              </a:rPr>
              <a:pPr algn="l" eaLnBrk="1" fontAlgn="base" hangingPunct="1">
                <a:spcBef>
                  <a:spcPct val="0"/>
                </a:spcBef>
                <a:spcAft>
                  <a:spcPct val="0"/>
                </a:spcAft>
              </a:pPr>
              <a:t>66</a:t>
            </a:fld>
            <a:endParaRPr lang="en-US" altLang="en-US" smtClean="0">
              <a:latin typeface="Gill Sans" charset="0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71450"/>
            <a:ext cx="8458200" cy="5715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mtClean="0"/>
              <a:t>Comparison: salt and pepper noise</a:t>
            </a:r>
          </a:p>
        </p:txBody>
      </p:sp>
      <p:graphicFrame>
        <p:nvGraphicFramePr>
          <p:cNvPr id="73732" name="Object 3"/>
          <p:cNvGraphicFramePr>
            <a:graphicFrameLocks noChangeAspect="1"/>
          </p:cNvGraphicFramePr>
          <p:nvPr/>
        </p:nvGraphicFramePr>
        <p:xfrm>
          <a:off x="7938" y="0"/>
          <a:ext cx="1219200" cy="149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37" name="Equation" r:id="rId4" imgW="435285" imgH="677109" progId="Equation.DSMT4">
                  <p:embed/>
                </p:oleObj>
              </mc:Choice>
              <mc:Fallback>
                <p:oleObj name="Equation" r:id="rId4" imgW="435285" imgH="67710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0"/>
                        <a:ext cx="1219200" cy="149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3" name="Picture 4" descr="s_and_p_noise_compa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71550"/>
            <a:ext cx="7239000" cy="490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Text Box 5"/>
          <p:cNvSpPr txBox="1">
            <a:spLocks noChangeArrowheads="1"/>
          </p:cNvSpPr>
          <p:nvPr/>
        </p:nvSpPr>
        <p:spPr bwMode="auto">
          <a:xfrm>
            <a:off x="6692900" y="6477000"/>
            <a:ext cx="23749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/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377537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446088" y="0"/>
            <a:ext cx="8229600" cy="1143000"/>
          </a:xfrm>
        </p:spPr>
        <p:txBody>
          <a:bodyPr/>
          <a:lstStyle/>
          <a:p>
            <a:r>
              <a:rPr lang="en-US" smtClean="0"/>
              <a:t>Median filter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28713"/>
            <a:ext cx="8229600" cy="4525962"/>
          </a:xfrm>
        </p:spPr>
        <p:txBody>
          <a:bodyPr/>
          <a:lstStyle/>
          <a:p>
            <a:r>
              <a:rPr lang="en-US" sz="2400" smtClean="0"/>
              <a:t>Median filter is edge preserving</a:t>
            </a:r>
          </a:p>
        </p:txBody>
      </p:sp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 l="18385" t="39160" r="20447" b="10757"/>
          <a:stretch>
            <a:fillRect/>
          </a:stretch>
        </p:blipFill>
        <p:spPr bwMode="auto">
          <a:xfrm>
            <a:off x="1614488" y="1639888"/>
            <a:ext cx="5715000" cy="467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cs typeface="FreesiaUPC" pitchFamily="34" charset="-34"/>
              </a:rPr>
              <a:t>Order statistics filters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altLang="en-US" sz="2800" dirty="0"/>
              <a:t>Other order statistics: </a:t>
            </a:r>
          </a:p>
          <a:p>
            <a:pPr marL="54864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altLang="en-US" sz="2400" dirty="0"/>
              <a:t>Min filter, max filter, x-percentile …</a:t>
            </a:r>
          </a:p>
          <a:p>
            <a:pPr eaLnBrk="1" hangingPunct="1">
              <a:defRPr/>
            </a:pPr>
            <a:endParaRPr lang="en-US" dirty="0"/>
          </a:p>
        </p:txBody>
      </p:sp>
      <p:graphicFrame>
        <p:nvGraphicFramePr>
          <p:cNvPr id="61444" name="Object 3"/>
          <p:cNvGraphicFramePr>
            <a:graphicFrameLocks noChangeAspect="1"/>
          </p:cNvGraphicFramePr>
          <p:nvPr/>
        </p:nvGraphicFramePr>
        <p:xfrm>
          <a:off x="0" y="5664200"/>
          <a:ext cx="2895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0" name="Equation" r:id="rId4" imgW="1574117" imgH="317362" progId="Equation.3">
                  <p:embed/>
                </p:oleObj>
              </mc:Choice>
              <mc:Fallback>
                <p:oleObj name="Equation" r:id="rId4" imgW="157411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664200"/>
                        <a:ext cx="2895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5" name="Object 4"/>
          <p:cNvGraphicFramePr>
            <a:graphicFrameLocks noChangeAspect="1"/>
          </p:cNvGraphicFramePr>
          <p:nvPr/>
        </p:nvGraphicFramePr>
        <p:xfrm>
          <a:off x="6248400" y="5664200"/>
          <a:ext cx="2895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1" name="Equation" r:id="rId6" imgW="1574117" imgH="317362" progId="Equation.3">
                  <p:embed/>
                </p:oleObj>
              </mc:Choice>
              <mc:Fallback>
                <p:oleObj name="Equation" r:id="rId6" imgW="1574117" imgH="31736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5664200"/>
                        <a:ext cx="2895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6" name="Object 5"/>
          <p:cNvGraphicFramePr>
            <a:graphicFrameLocks noChangeAspect="1"/>
          </p:cNvGraphicFramePr>
          <p:nvPr/>
        </p:nvGraphicFramePr>
        <p:xfrm>
          <a:off x="3124200" y="5664200"/>
          <a:ext cx="2895600" cy="560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2" name="Equation" r:id="rId8" imgW="1574800" imgH="304800" progId="Equation.3">
                  <p:embed/>
                </p:oleObj>
              </mc:Choice>
              <mc:Fallback>
                <p:oleObj name="Equation" r:id="rId8" imgW="1574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664200"/>
                        <a:ext cx="2895600" cy="560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7" name="Picture 6" descr="baboon_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"/>
            <a:ext cx="21463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8" name="Picture 7" descr="median_baboon_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5" y="2655888"/>
            <a:ext cx="31718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8" descr="max_baboon_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655888"/>
            <a:ext cx="31718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Picture 10" descr="min_baboon_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55888"/>
            <a:ext cx="3268663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7162800" y="2168525"/>
            <a:ext cx="1066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anose="020B0604020202020204" pitchFamily="34" charset="0"/>
                <a:ea typeface="PMingLiU" pitchFamily="18" charset="-120"/>
                <a:cs typeface="Angsana New" pitchFamily="18" charset="-34"/>
              </a:rPr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33587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Sharpening Spatial Filters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The principal objective </a:t>
            </a:r>
          </a:p>
          <a:p>
            <a:pPr lvl="1" eaLnBrk="1" hangingPunct="1"/>
            <a:r>
              <a:rPr lang="en-US" altLang="en-US" smtClean="0">
                <a:cs typeface="FreesiaUPC" pitchFamily="34" charset="-34"/>
              </a:rPr>
              <a:t>highlight fine detail in an image or to enhance detail that has been blurred </a:t>
            </a:r>
          </a:p>
          <a:p>
            <a:pPr lvl="2" eaLnBrk="1" hangingPunct="1"/>
            <a:r>
              <a:rPr lang="en-US" altLang="en-US" smtClean="0">
                <a:cs typeface="FreesiaUPC" pitchFamily="34" charset="-34"/>
              </a:rPr>
              <a:t>either in error or as an natural effect of a particular method of image acquisition.</a:t>
            </a:r>
          </a:p>
          <a:p>
            <a:pPr eaLnBrk="1" hangingPunct="1"/>
            <a:r>
              <a:rPr lang="en-US" altLang="en-US" smtClean="0">
                <a:cs typeface="FreesiaUPC" pitchFamily="34" charset="-34"/>
              </a:rPr>
              <a:t>Normally, sharpening is done by highlighting the transitions in intensity</a:t>
            </a:r>
          </a:p>
          <a:p>
            <a:pPr eaLnBrk="1" hangingPunct="1"/>
            <a:r>
              <a:rPr lang="en-US" altLang="en-US" smtClean="0">
                <a:cs typeface="FreesiaUPC" pitchFamily="34" charset="-34"/>
              </a:rPr>
              <a:t>Methods</a:t>
            </a:r>
          </a:p>
          <a:p>
            <a:pPr lvl="1" eaLnBrk="1" hangingPunct="1"/>
            <a:r>
              <a:rPr lang="en-US" altLang="en-US" smtClean="0">
                <a:cs typeface="FreesiaUPC" pitchFamily="34" charset="-34"/>
              </a:rPr>
              <a:t>Unsharp masking</a:t>
            </a:r>
          </a:p>
          <a:p>
            <a:pPr lvl="1" eaLnBrk="1" hangingPunct="1"/>
            <a:r>
              <a:rPr lang="en-US" altLang="en-US" smtClean="0">
                <a:cs typeface="FreesiaUPC" pitchFamily="34" charset="-34"/>
              </a:rPr>
              <a:t>High Boost filtering</a:t>
            </a:r>
          </a:p>
          <a:p>
            <a:pPr lvl="1" eaLnBrk="1" hangingPunct="1"/>
            <a:r>
              <a:rPr lang="en-US" altLang="en-US" smtClean="0">
                <a:cs typeface="FreesiaUPC" pitchFamily="34" charset="-34"/>
              </a:rPr>
              <a:t>Laplacian (2</a:t>
            </a:r>
            <a:r>
              <a:rPr lang="en-US" altLang="en-US" baseline="30000" smtClean="0">
                <a:cs typeface="FreesiaUPC" pitchFamily="34" charset="-34"/>
              </a:rPr>
              <a:t>nd</a:t>
            </a:r>
            <a:r>
              <a:rPr lang="en-US" altLang="en-US" smtClean="0">
                <a:cs typeface="FreesiaUPC" pitchFamily="34" charset="-34"/>
              </a:rPr>
              <a:t> order derivative)</a:t>
            </a:r>
          </a:p>
          <a:p>
            <a:pPr lvl="1" eaLnBrk="1" hangingPunct="1"/>
            <a:r>
              <a:rPr lang="en-US" altLang="en-US" smtClean="0">
                <a:cs typeface="FreesiaUPC" pitchFamily="34" charset="-34"/>
              </a:rPr>
              <a:t>Gradient (1</a:t>
            </a:r>
            <a:r>
              <a:rPr lang="en-US" altLang="en-US" baseline="30000" smtClean="0">
                <a:cs typeface="FreesiaUPC" pitchFamily="34" charset="-34"/>
              </a:rPr>
              <a:t>st</a:t>
            </a:r>
            <a:r>
              <a:rPr lang="en-US" altLang="en-US" smtClean="0">
                <a:cs typeface="FreesiaUPC" pitchFamily="34" charset="-34"/>
              </a:rPr>
              <a:t> order derivative)</a:t>
            </a:r>
          </a:p>
        </p:txBody>
      </p:sp>
    </p:spTree>
    <p:extLst>
      <p:ext uri="{BB962C8B-B14F-4D97-AF65-F5344CB8AC3E}">
        <p14:creationId xmlns:p14="http://schemas.microsoft.com/office/powerpoint/2010/main" val="33860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Images as functions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hangingPunct="0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We can think of an image as a function, </a:t>
            </a:r>
            <a:r>
              <a:rPr lang="en-US" i="1" kern="0" dirty="0">
                <a:solidFill>
                  <a:srgbClr val="000000"/>
                </a:solidFill>
                <a:latin typeface="Arial"/>
              </a:rPr>
              <a:t>f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, from </a:t>
            </a:r>
            <a:br>
              <a:rPr lang="en-US" kern="0" dirty="0">
                <a:solidFill>
                  <a:srgbClr val="000000"/>
                </a:solidFill>
                <a:latin typeface="Arial"/>
              </a:rPr>
            </a:br>
            <a:r>
              <a:rPr lang="en-US" kern="0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US" kern="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 to </a:t>
            </a:r>
            <a:r>
              <a:rPr lang="en-US" kern="0" dirty="0">
                <a:solidFill>
                  <a:srgbClr val="000000"/>
                </a:solidFill>
                <a:latin typeface="Times New Roman" pitchFamily="18" charset="0"/>
              </a:rPr>
              <a:t>R:</a:t>
            </a:r>
          </a:p>
          <a:p>
            <a:pPr lvl="1" eaLnBrk="0" hangingPunct="0">
              <a:defRPr/>
            </a:pPr>
            <a:r>
              <a:rPr lang="en-US" i="1" kern="0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kern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i="1" kern="0" dirty="0">
                <a:solidFill>
                  <a:srgbClr val="000000"/>
                </a:solidFill>
                <a:latin typeface="Times New Roman" pitchFamily="18" charset="0"/>
              </a:rPr>
              <a:t>x, y </a:t>
            </a:r>
            <a:r>
              <a:rPr lang="en-US" kern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gives the intensity at position </a:t>
            </a:r>
            <a:r>
              <a:rPr lang="en-US" kern="0" dirty="0">
                <a:solidFill>
                  <a:srgbClr val="000000"/>
                </a:solidFill>
                <a:latin typeface="Times New Roman" pitchFamily="18" charset="0"/>
              </a:rPr>
              <a:t>( </a:t>
            </a:r>
            <a:r>
              <a:rPr lang="en-US" i="1" kern="0" dirty="0">
                <a:solidFill>
                  <a:srgbClr val="000000"/>
                </a:solidFill>
                <a:latin typeface="Times New Roman" pitchFamily="18" charset="0"/>
              </a:rPr>
              <a:t>x, y </a:t>
            </a:r>
            <a:r>
              <a:rPr lang="en-US" kern="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</a:p>
          <a:p>
            <a:pPr lvl="1" eaLnBrk="0" hangingPunct="0">
              <a:defRPr/>
            </a:pPr>
            <a:r>
              <a:rPr lang="en-US" kern="0" dirty="0">
                <a:solidFill>
                  <a:srgbClr val="000000"/>
                </a:solidFill>
                <a:latin typeface="Arial"/>
              </a:rPr>
              <a:t>Realistically, we expect the image only to be defined over a rectangle, with a finite range:</a:t>
            </a:r>
          </a:p>
          <a:p>
            <a:pPr lvl="2" eaLnBrk="0" hangingPunct="0">
              <a:defRPr/>
            </a:pPr>
            <a:r>
              <a:rPr lang="en-US" sz="2400" i="1" kern="0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 kern="0" dirty="0">
                <a:solidFill>
                  <a:srgbClr val="000000"/>
                </a:solidFill>
                <a:latin typeface="Times New Roman" pitchFamily="18" charset="0"/>
              </a:rPr>
              <a:t>: [</a:t>
            </a:r>
            <a:r>
              <a:rPr lang="en-US" sz="2400" i="1" kern="0" dirty="0" err="1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sz="2400" kern="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sz="2400" i="1" kern="0" dirty="0" err="1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US" sz="2400" kern="0" dirty="0">
                <a:solidFill>
                  <a:srgbClr val="000000"/>
                </a:solidFill>
                <a:latin typeface="Times New Roman" pitchFamily="18" charset="0"/>
              </a:rPr>
              <a:t>] </a:t>
            </a:r>
            <a:r>
              <a:rPr lang="en-US" sz="2400" kern="0" dirty="0">
                <a:solidFill>
                  <a:srgbClr val="000000"/>
                </a:solidFill>
                <a:latin typeface="Helvetica" pitchFamily="34" charset="0"/>
              </a:rPr>
              <a:t>x </a:t>
            </a:r>
            <a:r>
              <a:rPr lang="en-US" sz="2400" kern="0" dirty="0">
                <a:solidFill>
                  <a:srgbClr val="000000"/>
                </a:solidFill>
                <a:latin typeface="Times New Roman" pitchFamily="18" charset="0"/>
              </a:rPr>
              <a:t>[</a:t>
            </a:r>
            <a:r>
              <a:rPr lang="en-US" sz="2400" i="1" kern="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US" sz="2400" kern="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sz="2400" i="1" kern="0" dirty="0" err="1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US" sz="2400" kern="0" dirty="0">
                <a:solidFill>
                  <a:srgbClr val="000000"/>
                </a:solidFill>
                <a:latin typeface="Times New Roman" pitchFamily="18" charset="0"/>
              </a:rPr>
              <a:t>] </a:t>
            </a:r>
            <a:r>
              <a:rPr lang="en-US" sz="2400" kern="0" dirty="0">
                <a:solidFill>
                  <a:srgbClr val="000000"/>
                </a:solidFill>
                <a:latin typeface="Times New Roman" pitchFamily="18" charset="0"/>
                <a:sym typeface="Wingdings" pitchFamily="2" charset="2"/>
              </a:rPr>
              <a:t> </a:t>
            </a:r>
            <a:r>
              <a:rPr lang="en-US" sz="2400" kern="0" dirty="0">
                <a:solidFill>
                  <a:srgbClr val="000000"/>
                </a:solidFill>
                <a:latin typeface="Times New Roman" pitchFamily="18" charset="0"/>
              </a:rPr>
              <a:t>[0, 1.0]</a:t>
            </a:r>
          </a:p>
          <a:p>
            <a:pPr eaLnBrk="0" hangingPunct="0">
              <a:defRPr/>
            </a:pPr>
            <a:r>
              <a:rPr lang="en-US" kern="0" dirty="0" smtClean="0">
                <a:solidFill>
                  <a:srgbClr val="000000"/>
                </a:solidFill>
                <a:latin typeface="Arial"/>
              </a:rPr>
              <a:t>A </a:t>
            </a:r>
            <a:r>
              <a:rPr lang="en-US" kern="0" dirty="0">
                <a:solidFill>
                  <a:srgbClr val="000000"/>
                </a:solidFill>
                <a:latin typeface="Arial"/>
              </a:rPr>
              <a:t>color image is just three functions pasted together.  We can write this as a “vector-valued” function:</a:t>
            </a:r>
            <a:endParaRPr lang="en-US" dirty="0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7620000" y="6553200"/>
            <a:ext cx="1457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400">
                <a:solidFill>
                  <a:srgbClr val="000000"/>
                </a:solidFill>
                <a:cs typeface="Arial" pitchFamily="34" charset="0"/>
              </a:rPr>
              <a:t>Source: S. Seitz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732685"/>
              </p:ext>
            </p:extLst>
          </p:nvPr>
        </p:nvGraphicFramePr>
        <p:xfrm>
          <a:off x="3200400" y="4876800"/>
          <a:ext cx="23622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31" name="Equation" r:id="rId4" imgW="1193760" imgH="698400" progId="">
                  <p:embed/>
                </p:oleObj>
              </mc:Choice>
              <mc:Fallback>
                <p:oleObj name="Equation" r:id="rId4" imgW="1193760" imgH="6984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876800"/>
                        <a:ext cx="2362200" cy="1397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63500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z="3200" smtClean="0">
                <a:cs typeface="FreesiaUPC" pitchFamily="34" charset="-34"/>
              </a:rPr>
              <a:t>Unsharp masking and High boost Filtering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4925" y="960438"/>
            <a:ext cx="5451475" cy="5821362"/>
          </a:xfrm>
        </p:spPr>
        <p:txBody>
          <a:bodyPr>
            <a:normAutofit lnSpcReduction="10000"/>
          </a:bodyPr>
          <a:lstStyle/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800" dirty="0"/>
              <a:t>Blur the original image </a:t>
            </a:r>
            <a:r>
              <a:rPr lang="en-US" sz="2800" dirty="0" smtClean="0"/>
              <a:t>f(</a:t>
            </a:r>
            <a:r>
              <a:rPr lang="en-US" sz="2800" dirty="0" err="1" smtClean="0"/>
              <a:t>x,y</a:t>
            </a:r>
            <a:r>
              <a:rPr lang="en-US" sz="2800" dirty="0" smtClean="0"/>
              <a:t>)</a:t>
            </a:r>
            <a:endParaRPr lang="en-US" sz="28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800" dirty="0" smtClean="0"/>
              <a:t>Subtract </a:t>
            </a:r>
            <a:r>
              <a:rPr lang="en-US" sz="2800" dirty="0"/>
              <a:t>the blurred </a:t>
            </a:r>
            <a:r>
              <a:rPr lang="en-US" sz="2800" dirty="0" smtClean="0"/>
              <a:t>image                                                                                                                     		from </a:t>
            </a:r>
            <a:r>
              <a:rPr lang="en-US" sz="2800" dirty="0"/>
              <a:t>the original (result called the mask</a:t>
            </a:r>
            <a:r>
              <a:rPr lang="en-US" sz="2800" dirty="0" smtClean="0"/>
              <a:t>):</a:t>
            </a:r>
            <a:endParaRPr lang="en-US" sz="28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2800" dirty="0" smtClean="0"/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28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2800" dirty="0" smtClean="0"/>
              <a:t>Add </a:t>
            </a:r>
            <a:r>
              <a:rPr lang="en-US" sz="2800" dirty="0"/>
              <a:t>the mask to the original</a:t>
            </a:r>
            <a:r>
              <a:rPr lang="en-US" sz="2800" dirty="0" smtClean="0"/>
              <a:t>: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sz="28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sz="1800" dirty="0" smtClean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800" dirty="0" smtClean="0"/>
              <a:t>			</a:t>
            </a:r>
            <a:r>
              <a:rPr lang="en-US" sz="2200" dirty="0" smtClean="0"/>
              <a:t> </a:t>
            </a:r>
            <a:r>
              <a:rPr lang="en-US" sz="2200" dirty="0"/>
              <a:t>k </a:t>
            </a:r>
            <a:r>
              <a:rPr lang="en-US" sz="2200" dirty="0" smtClean="0"/>
              <a:t>≥ 0 </a:t>
            </a:r>
            <a:endParaRPr lang="en-US" sz="2800" dirty="0" smtClean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1300" dirty="0"/>
              <a:t/>
            </a:r>
            <a:br>
              <a:rPr lang="en-US" sz="1300" dirty="0"/>
            </a:br>
            <a:r>
              <a:rPr lang="en-US" sz="2800" dirty="0"/>
              <a:t>• </a:t>
            </a:r>
            <a:r>
              <a:rPr lang="en-US" sz="2800" dirty="0" smtClean="0"/>
              <a:t>k </a:t>
            </a:r>
            <a:r>
              <a:rPr lang="en-US" sz="2800" dirty="0"/>
              <a:t>= 1 =&gt; </a:t>
            </a:r>
            <a:r>
              <a:rPr lang="en-US" sz="2800" dirty="0" err="1"/>
              <a:t>unsharp</a:t>
            </a:r>
            <a:r>
              <a:rPr lang="en-US" sz="2800" dirty="0"/>
              <a:t> masking</a:t>
            </a:r>
            <a:br>
              <a:rPr lang="en-US" sz="2800" dirty="0"/>
            </a:br>
            <a:r>
              <a:rPr lang="en-US" sz="2800" dirty="0"/>
              <a:t>• k &gt; 1 =&gt; </a:t>
            </a:r>
            <a:r>
              <a:rPr lang="en-US" sz="2800" dirty="0" err="1"/>
              <a:t>highboost</a:t>
            </a:r>
            <a:r>
              <a:rPr lang="en-US" sz="2800" dirty="0"/>
              <a:t> </a:t>
            </a:r>
            <a:r>
              <a:rPr lang="en-US" sz="2800" dirty="0" smtClean="0"/>
              <a:t>filtering</a:t>
            </a:r>
            <a:endParaRPr lang="en-US" altLang="en-US" sz="2800" dirty="0" smtClean="0">
              <a:cs typeface="FreesiaUPC" pitchFamily="34" charset="-34"/>
            </a:endParaRPr>
          </a:p>
        </p:txBody>
      </p:sp>
      <p:graphicFrame>
        <p:nvGraphicFramePr>
          <p:cNvPr id="64516" name="Object 8"/>
          <p:cNvGraphicFramePr>
            <a:graphicFrameLocks noChangeAspect="1"/>
          </p:cNvGraphicFramePr>
          <p:nvPr/>
        </p:nvGraphicFramePr>
        <p:xfrm>
          <a:off x="7543800" y="5334000"/>
          <a:ext cx="76993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4" name="Equation" r:id="rId3" imgW="482391" imgH="203112" progId="Equation.3">
                  <p:embed/>
                </p:oleObj>
              </mc:Choice>
              <mc:Fallback>
                <p:oleObj name="Equation" r:id="rId3" imgW="482391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5334000"/>
                        <a:ext cx="769938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9"/>
          <p:cNvGraphicFramePr>
            <a:graphicFrameLocks noChangeAspect="1"/>
          </p:cNvGraphicFramePr>
          <p:nvPr/>
        </p:nvGraphicFramePr>
        <p:xfrm>
          <a:off x="620713" y="1830388"/>
          <a:ext cx="114300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5" name="Equation" r:id="rId5" imgW="482391" imgH="228501" progId="Equation.3">
                  <p:embed/>
                </p:oleObj>
              </mc:Choice>
              <mc:Fallback>
                <p:oleObj name="Equation" r:id="rId5" imgW="482391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1830388"/>
                        <a:ext cx="114300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8" name="Object 4"/>
          <p:cNvGraphicFramePr>
            <a:graphicFrameLocks noChangeAspect="1"/>
          </p:cNvGraphicFramePr>
          <p:nvPr/>
        </p:nvGraphicFramePr>
        <p:xfrm>
          <a:off x="528638" y="4338638"/>
          <a:ext cx="48656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6" name="Equation" r:id="rId7" imgW="2019300" imgH="228600" progId="Equation.3">
                  <p:embed/>
                </p:oleObj>
              </mc:Choice>
              <mc:Fallback>
                <p:oleObj name="Equation" r:id="rId7" imgW="2019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38" y="4338638"/>
                        <a:ext cx="4865687" cy="54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519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988" y="973138"/>
            <a:ext cx="3733800" cy="562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4520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849313" y="2960688"/>
          <a:ext cx="387985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7" name="Equation" r:id="rId10" imgW="1828800" imgH="241300" progId="Equation.3">
                  <p:embed/>
                </p:oleObj>
              </mc:Choice>
              <mc:Fallback>
                <p:oleObj name="Equation" r:id="rId10" imgW="1828800" imgH="2413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9313" y="2960688"/>
                        <a:ext cx="387985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09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r>
              <a:rPr lang="en-US" altLang="en-US" smtClean="0">
                <a:cs typeface="FreesiaUPC" pitchFamily="34" charset="-34"/>
              </a:rPr>
              <a:t>Example</a:t>
            </a:r>
          </a:p>
        </p:txBody>
      </p:sp>
      <p:pic>
        <p:nvPicPr>
          <p:cNvPr id="65539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3048000"/>
            <a:ext cx="339248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0775"/>
            <a:ext cx="31797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066800"/>
            <a:ext cx="31797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2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024438"/>
            <a:ext cx="31797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78400"/>
            <a:ext cx="31797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4" name="Text Box 6"/>
          <p:cNvSpPr txBox="1">
            <a:spLocks noChangeArrowheads="1"/>
          </p:cNvSpPr>
          <p:nvPr/>
        </p:nvSpPr>
        <p:spPr bwMode="auto">
          <a:xfrm>
            <a:off x="1524000" y="2416175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Original</a:t>
            </a:r>
          </a:p>
        </p:txBody>
      </p:sp>
      <p:sp>
        <p:nvSpPr>
          <p:cNvPr id="65545" name="Text Box 6"/>
          <p:cNvSpPr txBox="1">
            <a:spLocks noChangeArrowheads="1"/>
          </p:cNvSpPr>
          <p:nvPr/>
        </p:nvSpPr>
        <p:spPr bwMode="auto">
          <a:xfrm>
            <a:off x="6010275" y="2382838"/>
            <a:ext cx="1219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Blurred</a:t>
            </a:r>
          </a:p>
        </p:txBody>
      </p:sp>
      <p:sp>
        <p:nvSpPr>
          <p:cNvPr id="65546" name="Text Box 6"/>
          <p:cNvSpPr txBox="1">
            <a:spLocks noChangeArrowheads="1"/>
          </p:cNvSpPr>
          <p:nvPr/>
        </p:nvSpPr>
        <p:spPr bwMode="auto">
          <a:xfrm>
            <a:off x="3332163" y="4408488"/>
            <a:ext cx="26781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Mask (scaled)</a:t>
            </a:r>
          </a:p>
        </p:txBody>
      </p:sp>
      <p:sp>
        <p:nvSpPr>
          <p:cNvPr id="65547" name="Text Box 6"/>
          <p:cNvSpPr txBox="1">
            <a:spLocks noChangeArrowheads="1"/>
          </p:cNvSpPr>
          <p:nvPr/>
        </p:nvSpPr>
        <p:spPr bwMode="auto">
          <a:xfrm>
            <a:off x="862013" y="6423025"/>
            <a:ext cx="2676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Unsharp Mask</a:t>
            </a:r>
          </a:p>
        </p:txBody>
      </p:sp>
      <p:sp>
        <p:nvSpPr>
          <p:cNvPr id="65548" name="Text Box 6"/>
          <p:cNvSpPr txBox="1">
            <a:spLocks noChangeArrowheads="1"/>
          </p:cNvSpPr>
          <p:nvPr/>
        </p:nvSpPr>
        <p:spPr bwMode="auto">
          <a:xfrm>
            <a:off x="5281613" y="6396038"/>
            <a:ext cx="2676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High boost </a:t>
            </a:r>
          </a:p>
        </p:txBody>
      </p:sp>
    </p:spTree>
    <p:extLst>
      <p:ext uri="{BB962C8B-B14F-4D97-AF65-F5344CB8AC3E}">
        <p14:creationId xmlns:p14="http://schemas.microsoft.com/office/powerpoint/2010/main" val="145953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Laplacian (2</a:t>
            </a:r>
            <a:r>
              <a:rPr lang="en-US" altLang="en-US" sz="4000" baseline="30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nd</a:t>
            </a:r>
            <a:r>
              <a:rPr lang="en-US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order derivative)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638" y="1066800"/>
            <a:ext cx="9123362" cy="5195888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cs typeface="FreesiaUPC" pitchFamily="34" charset="-34"/>
              </a:rPr>
              <a:t>Shown by Rosenfeld and </a:t>
            </a:r>
            <a:r>
              <a:rPr lang="en-US" altLang="en-US" sz="2800" dirty="0" err="1" smtClean="0">
                <a:cs typeface="FreesiaUPC" pitchFamily="34" charset="-34"/>
              </a:rPr>
              <a:t>Kak</a:t>
            </a:r>
            <a:r>
              <a:rPr lang="en-US" altLang="en-US" sz="2800" dirty="0" smtClean="0">
                <a:cs typeface="FreesiaUPC" pitchFamily="34" charset="-34"/>
              </a:rPr>
              <a:t>[1982] that the simplest </a:t>
            </a:r>
            <a:r>
              <a:rPr lang="en-US" altLang="en-US" sz="2800" dirty="0" smtClean="0">
                <a:solidFill>
                  <a:srgbClr val="0000FF"/>
                </a:solidFill>
                <a:cs typeface="FreesiaUPC" pitchFamily="34" charset="-34"/>
              </a:rPr>
              <a:t>isotropic</a:t>
            </a:r>
            <a:r>
              <a:rPr lang="en-US" altLang="en-US" sz="2800" dirty="0" smtClean="0">
                <a:cs typeface="FreesiaUPC" pitchFamily="34" charset="-34"/>
              </a:rPr>
              <a:t> derivative operator is the </a:t>
            </a:r>
            <a:r>
              <a:rPr lang="en-US" altLang="en-US" sz="2800" b="1" dirty="0" smtClean="0">
                <a:solidFill>
                  <a:srgbClr val="0000FF"/>
                </a:solidFill>
                <a:cs typeface="FreesiaUPC" pitchFamily="34" charset="-34"/>
              </a:rPr>
              <a:t>Laplacian</a:t>
            </a:r>
            <a:r>
              <a:rPr lang="en-US" altLang="en-US" sz="2800" dirty="0" smtClean="0">
                <a:cs typeface="FreesiaUPC" pitchFamily="34" charset="-34"/>
              </a:rPr>
              <a:t> is defined as</a:t>
            </a: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r>
              <a:rPr lang="en-US" altLang="en-US" sz="2800" dirty="0" smtClean="0">
                <a:cs typeface="FreesiaUPC" pitchFamily="34" charset="-34"/>
              </a:rPr>
              <a:t>Discrete form of derivative</a:t>
            </a:r>
          </a:p>
        </p:txBody>
      </p:sp>
      <p:graphicFrame>
        <p:nvGraphicFramePr>
          <p:cNvPr id="74756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200400" y="2057400"/>
          <a:ext cx="253047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98" name="Equation" r:id="rId3" imgW="1143000" imgH="444500" progId="Equation.3">
                  <p:embed/>
                </p:oleObj>
              </mc:Choice>
              <mc:Fallback>
                <p:oleObj name="Equation" r:id="rId3" imgW="1143000" imgH="4445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057400"/>
                        <a:ext cx="253047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7" name="Object 7"/>
          <p:cNvGraphicFramePr>
            <a:graphicFrameLocks noChangeAspect="1"/>
          </p:cNvGraphicFramePr>
          <p:nvPr/>
        </p:nvGraphicFramePr>
        <p:xfrm>
          <a:off x="4191000" y="4117975"/>
          <a:ext cx="43386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99" name="Equation" r:id="rId5" imgW="2489200" imgH="419100" progId="Equation.3">
                  <p:embed/>
                </p:oleObj>
              </mc:Choice>
              <mc:Fallback>
                <p:oleObj name="Equation" r:id="rId5" imgW="2489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117975"/>
                        <a:ext cx="4338638" cy="731838"/>
                      </a:xfrm>
                      <a:prstGeom prst="rect">
                        <a:avLst/>
                      </a:prstGeom>
                      <a:solidFill>
                        <a:srgbClr val="CCFF99"/>
                      </a:solidFill>
                      <a:ln w="9525">
                        <a:solidFill>
                          <a:srgbClr val="008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8" name="Object 18"/>
          <p:cNvGraphicFramePr>
            <a:graphicFrameLocks noChangeAspect="1"/>
          </p:cNvGraphicFramePr>
          <p:nvPr/>
        </p:nvGraphicFramePr>
        <p:xfrm>
          <a:off x="4191000" y="5486400"/>
          <a:ext cx="4338638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00" name="Equation" r:id="rId7" imgW="2489200" imgH="444500" progId="Equation.3">
                  <p:embed/>
                </p:oleObj>
              </mc:Choice>
              <mc:Fallback>
                <p:oleObj name="Equation" r:id="rId7" imgW="24892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5486400"/>
                        <a:ext cx="4338638" cy="7318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4759" name="Rectangle 12"/>
          <p:cNvSpPr>
            <a:spLocks noChangeArrowheads="1"/>
          </p:cNvSpPr>
          <p:nvPr/>
        </p:nvSpPr>
        <p:spPr bwMode="auto">
          <a:xfrm>
            <a:off x="2803525" y="3657600"/>
            <a:ext cx="1006475" cy="63976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  <a:cs typeface="Angsana New" pitchFamily="18" charset="-34"/>
              </a:rPr>
              <a:t>f(x+1,y)</a:t>
            </a:r>
          </a:p>
        </p:txBody>
      </p:sp>
      <p:sp>
        <p:nvSpPr>
          <p:cNvPr id="74760" name="Rectangle 13"/>
          <p:cNvSpPr>
            <a:spLocks noChangeArrowheads="1"/>
          </p:cNvSpPr>
          <p:nvPr/>
        </p:nvSpPr>
        <p:spPr bwMode="auto">
          <a:xfrm>
            <a:off x="1676400" y="3657600"/>
            <a:ext cx="1006475" cy="63976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  <a:cs typeface="Angsana New" pitchFamily="18" charset="-34"/>
              </a:rPr>
              <a:t>f(x,y)</a:t>
            </a:r>
          </a:p>
        </p:txBody>
      </p:sp>
      <p:sp>
        <p:nvSpPr>
          <p:cNvPr id="74761" name="Rectangle 14"/>
          <p:cNvSpPr>
            <a:spLocks noChangeArrowheads="1"/>
          </p:cNvSpPr>
          <p:nvPr/>
        </p:nvSpPr>
        <p:spPr bwMode="auto">
          <a:xfrm>
            <a:off x="533400" y="3657600"/>
            <a:ext cx="1006475" cy="63976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  <a:cs typeface="Angsana New" pitchFamily="18" charset="-34"/>
              </a:rPr>
              <a:t>f(x-1,y)</a:t>
            </a:r>
          </a:p>
        </p:txBody>
      </p:sp>
      <p:sp>
        <p:nvSpPr>
          <p:cNvPr id="74762" name="Rectangle 15"/>
          <p:cNvSpPr>
            <a:spLocks noChangeArrowheads="1"/>
          </p:cNvSpPr>
          <p:nvPr/>
        </p:nvSpPr>
        <p:spPr bwMode="auto">
          <a:xfrm>
            <a:off x="1676400" y="6065838"/>
            <a:ext cx="1006475" cy="639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  <a:cs typeface="Angsana New" pitchFamily="18" charset="-34"/>
              </a:rPr>
              <a:t>f(x,y+1)</a:t>
            </a:r>
          </a:p>
        </p:txBody>
      </p:sp>
      <p:sp>
        <p:nvSpPr>
          <p:cNvPr id="74763" name="Rectangle 16"/>
          <p:cNvSpPr>
            <a:spLocks noChangeArrowheads="1"/>
          </p:cNvSpPr>
          <p:nvPr/>
        </p:nvSpPr>
        <p:spPr bwMode="auto">
          <a:xfrm>
            <a:off x="1676400" y="5303838"/>
            <a:ext cx="1006475" cy="639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  <a:cs typeface="Angsana New" pitchFamily="18" charset="-34"/>
              </a:rPr>
              <a:t>f(x,y)</a:t>
            </a:r>
          </a:p>
        </p:txBody>
      </p:sp>
      <p:sp>
        <p:nvSpPr>
          <p:cNvPr id="74764" name="Rectangle 17"/>
          <p:cNvSpPr>
            <a:spLocks noChangeArrowheads="1"/>
          </p:cNvSpPr>
          <p:nvPr/>
        </p:nvSpPr>
        <p:spPr bwMode="auto">
          <a:xfrm>
            <a:off x="1676400" y="4495800"/>
            <a:ext cx="1006475" cy="6397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latin typeface="Times New Roman" panose="02020603050405020304" pitchFamily="18" charset="0"/>
                <a:cs typeface="Angsana New" pitchFamily="18" charset="-34"/>
              </a:rPr>
              <a:t>f(x,y-1)</a:t>
            </a:r>
          </a:p>
        </p:txBody>
      </p:sp>
    </p:spTree>
    <p:extLst>
      <p:ext uri="{BB962C8B-B14F-4D97-AF65-F5344CB8AC3E}">
        <p14:creationId xmlns:p14="http://schemas.microsoft.com/office/powerpoint/2010/main" val="28425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r>
              <a:rPr lang="en-US" altLang="en-US" sz="3200" smtClean="0">
                <a:cs typeface="FreesiaUPC" pitchFamily="34" charset="-34"/>
              </a:rPr>
              <a:t>The digital implementation of the 2-D Laplacian is obtained by summing 2 components</a:t>
            </a:r>
          </a:p>
          <a:p>
            <a:endParaRPr lang="en-US" altLang="en-US" smtClean="0">
              <a:cs typeface="FreesiaUPC" pitchFamily="34" charset="-34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Laplacian - mask</a:t>
            </a:r>
            <a:endParaRPr lang="en-US" altLang="en-US" dirty="0" smtClean="0">
              <a:cs typeface="FreesiaUPC" pitchFamily="34" charset="-34"/>
            </a:endParaRPr>
          </a:p>
        </p:txBody>
      </p:sp>
      <p:graphicFrame>
        <p:nvGraphicFramePr>
          <p:cNvPr id="75780" name="Object 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803275" y="2247900"/>
          <a:ext cx="730726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22" name="Equation" r:id="rId3" imgW="4000500" imgH="228600" progId="Equation.3">
                  <p:embed/>
                </p:oleObj>
              </mc:Choice>
              <mc:Fallback>
                <p:oleObj name="Equation" r:id="rId3" imgW="40005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275" y="2247900"/>
                        <a:ext cx="730726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7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863" y="2792413"/>
            <a:ext cx="59928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75782" name="Picture 4"/>
          <p:cNvPicPr>
            <a:picLocks noChangeAspect="1" noChangeArrowheads="1"/>
          </p:cNvPicPr>
          <p:nvPr/>
        </p:nvPicPr>
        <p:blipFill>
          <a:blip r:embed="rId6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718050"/>
            <a:ext cx="3116263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3" name="Text Box 6"/>
          <p:cNvSpPr txBox="1">
            <a:spLocks noChangeArrowheads="1"/>
          </p:cNvSpPr>
          <p:nvPr/>
        </p:nvSpPr>
        <p:spPr bwMode="auto">
          <a:xfrm>
            <a:off x="5348288" y="4060825"/>
            <a:ext cx="2755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>
                <a:latin typeface="Times New Roman" panose="02020603050405020304" pitchFamily="18" charset="0"/>
                <a:cs typeface="Angsana New" pitchFamily="18" charset="-34"/>
              </a:rPr>
              <a:t>Edges can be found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1800">
                <a:latin typeface="Times New Roman" panose="02020603050405020304" pitchFamily="18" charset="0"/>
                <a:cs typeface="Angsana New" pitchFamily="18" charset="-34"/>
              </a:rPr>
              <a:t>by detect the zero-crossings</a:t>
            </a:r>
          </a:p>
        </p:txBody>
      </p:sp>
      <p:pic>
        <p:nvPicPr>
          <p:cNvPr id="75784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4667250"/>
            <a:ext cx="304165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37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The Laplacian - mask</a:t>
            </a:r>
          </a:p>
        </p:txBody>
      </p:sp>
      <p:grpSp>
        <p:nvGrpSpPr>
          <p:cNvPr id="76803" name="Group 13"/>
          <p:cNvGrpSpPr>
            <a:grpSpLocks/>
          </p:cNvGrpSpPr>
          <p:nvPr/>
        </p:nvGrpSpPr>
        <p:grpSpPr bwMode="auto">
          <a:xfrm>
            <a:off x="1219200" y="2819400"/>
            <a:ext cx="1600200" cy="1600200"/>
            <a:chOff x="528" y="1392"/>
            <a:chExt cx="1008" cy="1008"/>
          </a:xfrm>
        </p:grpSpPr>
        <p:sp>
          <p:nvSpPr>
            <p:cNvPr id="76847" name="Rectangle 4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48" name="Rectangle 5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49" name="Rectangle 6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-4</a:t>
              </a:r>
            </a:p>
          </p:txBody>
        </p:sp>
        <p:sp>
          <p:nvSpPr>
            <p:cNvPr id="76850" name="Rectangle 7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51" name="Rectangle 8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52" name="Rectangle 9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53" name="Rectangle 10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54" name="Rectangle 11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55" name="Rectangle 12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</p:grpSp>
      <p:grpSp>
        <p:nvGrpSpPr>
          <p:cNvPr id="76804" name="Group 28"/>
          <p:cNvGrpSpPr>
            <a:grpSpLocks/>
          </p:cNvGrpSpPr>
          <p:nvPr/>
        </p:nvGrpSpPr>
        <p:grpSpPr bwMode="auto">
          <a:xfrm>
            <a:off x="3429000" y="2971800"/>
            <a:ext cx="1295400" cy="1295400"/>
            <a:chOff x="2160" y="1872"/>
            <a:chExt cx="816" cy="816"/>
          </a:xfrm>
        </p:grpSpPr>
        <p:sp>
          <p:nvSpPr>
            <p:cNvPr id="76843" name="AutoShape 24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44" name="AutoShape 25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45" name="AutoShape 26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46" name="AutoShape 27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grpSp>
        <p:nvGrpSpPr>
          <p:cNvPr id="76805" name="Group 29"/>
          <p:cNvGrpSpPr>
            <a:grpSpLocks/>
          </p:cNvGrpSpPr>
          <p:nvPr/>
        </p:nvGrpSpPr>
        <p:grpSpPr bwMode="auto">
          <a:xfrm rot="2646383">
            <a:off x="3429000" y="4724400"/>
            <a:ext cx="1295400" cy="1295400"/>
            <a:chOff x="2160" y="1872"/>
            <a:chExt cx="816" cy="816"/>
          </a:xfrm>
        </p:grpSpPr>
        <p:sp>
          <p:nvSpPr>
            <p:cNvPr id="76839" name="AutoShape 30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40" name="AutoShape 31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41" name="AutoShape 32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42" name="AutoShape 33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grpSp>
        <p:nvGrpSpPr>
          <p:cNvPr id="76806" name="Group 34"/>
          <p:cNvGrpSpPr>
            <a:grpSpLocks/>
          </p:cNvGrpSpPr>
          <p:nvPr/>
        </p:nvGrpSpPr>
        <p:grpSpPr bwMode="auto">
          <a:xfrm>
            <a:off x="1219200" y="4572000"/>
            <a:ext cx="1600200" cy="1600200"/>
            <a:chOff x="528" y="1392"/>
            <a:chExt cx="1008" cy="1008"/>
          </a:xfrm>
        </p:grpSpPr>
        <p:sp>
          <p:nvSpPr>
            <p:cNvPr id="76830" name="Rectangle 35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31" name="Rectangle 36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32" name="Rectangle 37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-4</a:t>
              </a:r>
            </a:p>
          </p:txBody>
        </p:sp>
        <p:sp>
          <p:nvSpPr>
            <p:cNvPr id="76833" name="Rectangle 38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34" name="Rectangle 39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6835" name="Rectangle 40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36" name="Rectangle 41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37" name="Rectangle 42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38" name="Rectangle 43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</p:grpSp>
      <p:sp>
        <p:nvSpPr>
          <p:cNvPr id="76807" name="AutoShape 44"/>
          <p:cNvSpPr>
            <a:spLocks/>
          </p:cNvSpPr>
          <p:nvPr/>
        </p:nvSpPr>
        <p:spPr bwMode="auto">
          <a:xfrm>
            <a:off x="5105400" y="2971800"/>
            <a:ext cx="304800" cy="2819400"/>
          </a:xfrm>
          <a:prstGeom prst="rightBrace">
            <a:avLst>
              <a:gd name="adj1" fmla="val 770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grpSp>
        <p:nvGrpSpPr>
          <p:cNvPr id="76808" name="Group 45"/>
          <p:cNvGrpSpPr>
            <a:grpSpLocks/>
          </p:cNvGrpSpPr>
          <p:nvPr/>
        </p:nvGrpSpPr>
        <p:grpSpPr bwMode="auto">
          <a:xfrm>
            <a:off x="6324600" y="2819400"/>
            <a:ext cx="1600200" cy="1600200"/>
            <a:chOff x="528" y="1392"/>
            <a:chExt cx="1008" cy="1008"/>
          </a:xfrm>
        </p:grpSpPr>
        <p:sp>
          <p:nvSpPr>
            <p:cNvPr id="76821" name="Rectangle 46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2" name="Rectangle 47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3" name="Rectangle 48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-8</a:t>
              </a:r>
            </a:p>
          </p:txBody>
        </p:sp>
        <p:sp>
          <p:nvSpPr>
            <p:cNvPr id="76824" name="Rectangle 49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5" name="Rectangle 50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6" name="Rectangle 51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7" name="Rectangle 52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8" name="Rectangle 53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76829" name="Rectangle 54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</p:grpSp>
      <p:grpSp>
        <p:nvGrpSpPr>
          <p:cNvPr id="76809" name="Group 55"/>
          <p:cNvGrpSpPr>
            <a:grpSpLocks/>
          </p:cNvGrpSpPr>
          <p:nvPr/>
        </p:nvGrpSpPr>
        <p:grpSpPr bwMode="auto">
          <a:xfrm>
            <a:off x="6477000" y="4648200"/>
            <a:ext cx="1295400" cy="1295400"/>
            <a:chOff x="2160" y="1872"/>
            <a:chExt cx="816" cy="816"/>
          </a:xfrm>
        </p:grpSpPr>
        <p:sp>
          <p:nvSpPr>
            <p:cNvPr id="76817" name="AutoShape 56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18" name="AutoShape 57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19" name="AutoShape 58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20" name="AutoShape 59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grpSp>
        <p:nvGrpSpPr>
          <p:cNvPr id="76810" name="Group 60"/>
          <p:cNvGrpSpPr>
            <a:grpSpLocks/>
          </p:cNvGrpSpPr>
          <p:nvPr/>
        </p:nvGrpSpPr>
        <p:grpSpPr bwMode="auto">
          <a:xfrm rot="2646383">
            <a:off x="6477000" y="4648200"/>
            <a:ext cx="1295400" cy="1295400"/>
            <a:chOff x="2160" y="1872"/>
            <a:chExt cx="816" cy="816"/>
          </a:xfrm>
        </p:grpSpPr>
        <p:sp>
          <p:nvSpPr>
            <p:cNvPr id="76813" name="AutoShape 61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14" name="AutoShape 62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15" name="AutoShape 63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6816" name="AutoShape 64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sp>
        <p:nvSpPr>
          <p:cNvPr id="76811" name="Text Box 6"/>
          <p:cNvSpPr txBox="1">
            <a:spLocks noChangeArrowheads="1"/>
          </p:cNvSpPr>
          <p:nvPr/>
        </p:nvSpPr>
        <p:spPr bwMode="auto">
          <a:xfrm>
            <a:off x="1028700" y="1565275"/>
            <a:ext cx="2400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Isotropic mask with 90</a:t>
            </a: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  <a:sym typeface="Symbol" panose="05050102010706020507" pitchFamily="18" charset="2"/>
              </a:rPr>
              <a:t> rotation increment</a:t>
            </a:r>
            <a:endParaRPr kumimoji="1" lang="en-US" altLang="en-US" sz="24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76812" name="Text Box 6"/>
          <p:cNvSpPr txBox="1">
            <a:spLocks noChangeArrowheads="1"/>
          </p:cNvSpPr>
          <p:nvPr/>
        </p:nvSpPr>
        <p:spPr bwMode="auto">
          <a:xfrm>
            <a:off x="5929313" y="1408113"/>
            <a:ext cx="24003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Isotropic mask with 45</a:t>
            </a: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  <a:sym typeface="Symbol" panose="05050102010706020507" pitchFamily="18" charset="2"/>
              </a:rPr>
              <a:t> rotation increment</a:t>
            </a:r>
            <a:endParaRPr kumimoji="1" lang="en-US" altLang="en-US" sz="2400">
              <a:latin typeface="Times New Roman" panose="02020603050405020304" pitchFamily="18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6770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Laplacian mask</a:t>
            </a:r>
          </a:p>
        </p:txBody>
      </p:sp>
      <p:sp>
        <p:nvSpPr>
          <p:cNvPr id="77827" name="Content Placeholder 1"/>
          <p:cNvSpPr>
            <a:spLocks noGrp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r>
              <a:rPr lang="en-US" altLang="en-US" smtClean="0">
                <a:cs typeface="FreesiaUPC" pitchFamily="34" charset="-34"/>
              </a:rPr>
              <a:t>variants</a:t>
            </a:r>
          </a:p>
        </p:txBody>
      </p:sp>
      <p:grpSp>
        <p:nvGrpSpPr>
          <p:cNvPr id="77828" name="Group 14"/>
          <p:cNvGrpSpPr>
            <a:grpSpLocks/>
          </p:cNvGrpSpPr>
          <p:nvPr/>
        </p:nvGrpSpPr>
        <p:grpSpPr bwMode="auto">
          <a:xfrm>
            <a:off x="1219200" y="2819400"/>
            <a:ext cx="1600200" cy="1600200"/>
            <a:chOff x="528" y="1392"/>
            <a:chExt cx="1008" cy="1008"/>
          </a:xfrm>
        </p:grpSpPr>
        <p:sp>
          <p:nvSpPr>
            <p:cNvPr id="77870" name="Rectangle 15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71" name="Rectangle 16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72" name="Rectangle 17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4</a:t>
              </a:r>
            </a:p>
          </p:txBody>
        </p:sp>
        <p:sp>
          <p:nvSpPr>
            <p:cNvPr id="77873" name="Rectangle 18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74" name="Rectangle 19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75" name="Rectangle 20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76" name="Rectangle 21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77" name="Rectangle 22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78" name="Rectangle 23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</p:grpSp>
      <p:grpSp>
        <p:nvGrpSpPr>
          <p:cNvPr id="77829" name="Group 24"/>
          <p:cNvGrpSpPr>
            <a:grpSpLocks/>
          </p:cNvGrpSpPr>
          <p:nvPr/>
        </p:nvGrpSpPr>
        <p:grpSpPr bwMode="auto">
          <a:xfrm>
            <a:off x="3429000" y="2971800"/>
            <a:ext cx="1295400" cy="1295400"/>
            <a:chOff x="2160" y="1872"/>
            <a:chExt cx="816" cy="816"/>
          </a:xfrm>
        </p:grpSpPr>
        <p:sp>
          <p:nvSpPr>
            <p:cNvPr id="77866" name="AutoShape 25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67" name="AutoShape 26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68" name="AutoShape 27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69" name="AutoShape 28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grpSp>
        <p:nvGrpSpPr>
          <p:cNvPr id="77830" name="Group 29"/>
          <p:cNvGrpSpPr>
            <a:grpSpLocks/>
          </p:cNvGrpSpPr>
          <p:nvPr/>
        </p:nvGrpSpPr>
        <p:grpSpPr bwMode="auto">
          <a:xfrm rot="2646383">
            <a:off x="3429000" y="4724400"/>
            <a:ext cx="1295400" cy="1295400"/>
            <a:chOff x="2160" y="1872"/>
            <a:chExt cx="816" cy="816"/>
          </a:xfrm>
        </p:grpSpPr>
        <p:sp>
          <p:nvSpPr>
            <p:cNvPr id="77862" name="AutoShape 30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63" name="AutoShape 31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64" name="AutoShape 32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65" name="AutoShape 33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grpSp>
        <p:nvGrpSpPr>
          <p:cNvPr id="77831" name="Group 34"/>
          <p:cNvGrpSpPr>
            <a:grpSpLocks/>
          </p:cNvGrpSpPr>
          <p:nvPr/>
        </p:nvGrpSpPr>
        <p:grpSpPr bwMode="auto">
          <a:xfrm>
            <a:off x="1219200" y="4572000"/>
            <a:ext cx="1600200" cy="1600200"/>
            <a:chOff x="528" y="1392"/>
            <a:chExt cx="1008" cy="1008"/>
          </a:xfrm>
        </p:grpSpPr>
        <p:sp>
          <p:nvSpPr>
            <p:cNvPr id="77853" name="Rectangle 35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54" name="Rectangle 36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55" name="Rectangle 37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4</a:t>
              </a:r>
            </a:p>
          </p:txBody>
        </p:sp>
        <p:sp>
          <p:nvSpPr>
            <p:cNvPr id="77856" name="Rectangle 38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57" name="Rectangle 39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7858" name="Rectangle 40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59" name="Rectangle 41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60" name="Rectangle 42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61" name="Rectangle 43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</p:grpSp>
      <p:sp>
        <p:nvSpPr>
          <p:cNvPr id="77832" name="AutoShape 44"/>
          <p:cNvSpPr>
            <a:spLocks/>
          </p:cNvSpPr>
          <p:nvPr/>
        </p:nvSpPr>
        <p:spPr bwMode="auto">
          <a:xfrm>
            <a:off x="5105400" y="2971800"/>
            <a:ext cx="304800" cy="2819400"/>
          </a:xfrm>
          <a:prstGeom prst="rightBrace">
            <a:avLst>
              <a:gd name="adj1" fmla="val 7708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grpSp>
        <p:nvGrpSpPr>
          <p:cNvPr id="77833" name="Group 45"/>
          <p:cNvGrpSpPr>
            <a:grpSpLocks/>
          </p:cNvGrpSpPr>
          <p:nvPr/>
        </p:nvGrpSpPr>
        <p:grpSpPr bwMode="auto">
          <a:xfrm>
            <a:off x="6324600" y="2819400"/>
            <a:ext cx="1600200" cy="1600200"/>
            <a:chOff x="528" y="1392"/>
            <a:chExt cx="1008" cy="1008"/>
          </a:xfrm>
        </p:grpSpPr>
        <p:sp>
          <p:nvSpPr>
            <p:cNvPr id="77844" name="Rectangle 46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45" name="Rectangle 47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46" name="Rectangle 48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8</a:t>
              </a:r>
            </a:p>
          </p:txBody>
        </p:sp>
        <p:sp>
          <p:nvSpPr>
            <p:cNvPr id="77847" name="Rectangle 49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48" name="Rectangle 50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49" name="Rectangle 51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50" name="Rectangle 52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51" name="Rectangle 53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7852" name="Rectangle 54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</p:grpSp>
      <p:grpSp>
        <p:nvGrpSpPr>
          <p:cNvPr id="77834" name="Group 55"/>
          <p:cNvGrpSpPr>
            <a:grpSpLocks/>
          </p:cNvGrpSpPr>
          <p:nvPr/>
        </p:nvGrpSpPr>
        <p:grpSpPr bwMode="auto">
          <a:xfrm>
            <a:off x="6477000" y="4648200"/>
            <a:ext cx="1295400" cy="1295400"/>
            <a:chOff x="2160" y="1872"/>
            <a:chExt cx="816" cy="816"/>
          </a:xfrm>
        </p:grpSpPr>
        <p:sp>
          <p:nvSpPr>
            <p:cNvPr id="77840" name="AutoShape 56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41" name="AutoShape 57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42" name="AutoShape 58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43" name="AutoShape 59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  <p:grpSp>
        <p:nvGrpSpPr>
          <p:cNvPr id="77835" name="Group 60"/>
          <p:cNvGrpSpPr>
            <a:grpSpLocks/>
          </p:cNvGrpSpPr>
          <p:nvPr/>
        </p:nvGrpSpPr>
        <p:grpSpPr bwMode="auto">
          <a:xfrm rot="2646383">
            <a:off x="6477000" y="4648200"/>
            <a:ext cx="1295400" cy="1295400"/>
            <a:chOff x="2160" y="1872"/>
            <a:chExt cx="816" cy="816"/>
          </a:xfrm>
        </p:grpSpPr>
        <p:sp>
          <p:nvSpPr>
            <p:cNvPr id="77836" name="AutoShape 61"/>
            <p:cNvSpPr>
              <a:spLocks noChangeArrowheads="1"/>
            </p:cNvSpPr>
            <p:nvPr/>
          </p:nvSpPr>
          <p:spPr bwMode="auto">
            <a:xfrm>
              <a:off x="2688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37" name="AutoShape 62"/>
            <p:cNvSpPr>
              <a:spLocks noChangeArrowheads="1"/>
            </p:cNvSpPr>
            <p:nvPr/>
          </p:nvSpPr>
          <p:spPr bwMode="auto">
            <a:xfrm flipH="1">
              <a:off x="2160" y="2160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38" name="AutoShape 63"/>
            <p:cNvSpPr>
              <a:spLocks noChangeArrowheads="1"/>
            </p:cNvSpPr>
            <p:nvPr/>
          </p:nvSpPr>
          <p:spPr bwMode="auto">
            <a:xfrm rot="5400000">
              <a:off x="2424" y="2424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  <p:sp>
          <p:nvSpPr>
            <p:cNvPr id="77839" name="AutoShape 64"/>
            <p:cNvSpPr>
              <a:spLocks noChangeArrowheads="1"/>
            </p:cNvSpPr>
            <p:nvPr/>
          </p:nvSpPr>
          <p:spPr bwMode="auto">
            <a:xfrm rot="16200000" flipV="1">
              <a:off x="2424" y="1896"/>
              <a:ext cx="288" cy="240"/>
            </a:xfrm>
            <a:prstGeom prst="rightArrow">
              <a:avLst>
                <a:gd name="adj1" fmla="val 50000"/>
                <a:gd name="adj2" fmla="val 30000"/>
              </a:avLst>
            </a:prstGeom>
            <a:solidFill>
              <a:srgbClr val="CC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anose="02020603050405020304" pitchFamily="18" charset="0"/>
                <a:cs typeface="Angsana New" pitchFamily="18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3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Sharpening using Laplacian</a:t>
            </a:r>
          </a:p>
        </p:txBody>
      </p:sp>
      <p:graphicFrame>
        <p:nvGraphicFramePr>
          <p:cNvPr id="78851" name="Object 4"/>
          <p:cNvGraphicFramePr>
            <a:graphicFrameLocks noGrp="1"/>
          </p:cNvGraphicFramePr>
          <p:nvPr>
            <p:ph sz="quarter" idx="1"/>
          </p:nvPr>
        </p:nvGraphicFramePr>
        <p:xfrm>
          <a:off x="687388" y="2209800"/>
          <a:ext cx="3733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46" name="Equation" r:id="rId3" imgW="1866900" imgH="482600" progId="Equation.3">
                  <p:embed/>
                </p:oleObj>
              </mc:Choice>
              <mc:Fallback>
                <p:oleObj name="Equation" r:id="rId3" imgW="1866900" imgH="482600" progId="Equation.3">
                  <p:embed/>
                  <p:pic>
                    <p:nvPicPr>
                      <p:cNvPr id="0" name=""/>
                      <p:cNvPicPr>
                        <a:picLocks noGrp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2209800"/>
                        <a:ext cx="37338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2" name="Object 1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39888" y="4191000"/>
          <a:ext cx="10350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47" name="Equation" r:id="rId5" imgW="647700" imgH="228600" progId="Equation.3">
                  <p:embed/>
                </p:oleObj>
              </mc:Choice>
              <mc:Fallback>
                <p:oleObj name="Equation" r:id="rId5" imgW="647700" imgH="2286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4191000"/>
                        <a:ext cx="10350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3" name="Text Box 7"/>
          <p:cNvSpPr txBox="1">
            <a:spLocks noChangeArrowheads="1"/>
          </p:cNvSpPr>
          <p:nvPr/>
        </p:nvSpPr>
        <p:spPr bwMode="auto">
          <a:xfrm>
            <a:off x="4533900" y="2286000"/>
            <a:ext cx="4381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  <a:cs typeface="Angsana New" pitchFamily="18" charset="-34"/>
              </a:rPr>
              <a:t>If the center coefficient is negative</a:t>
            </a:r>
          </a:p>
        </p:txBody>
      </p:sp>
      <p:sp>
        <p:nvSpPr>
          <p:cNvPr id="78854" name="Text Box 8"/>
          <p:cNvSpPr txBox="1">
            <a:spLocks noChangeArrowheads="1"/>
          </p:cNvSpPr>
          <p:nvPr/>
        </p:nvSpPr>
        <p:spPr bwMode="auto">
          <a:xfrm>
            <a:off x="4465638" y="2743200"/>
            <a:ext cx="4297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latin typeface="Times New Roman" panose="02020603050405020304" pitchFamily="18" charset="0"/>
                <a:cs typeface="Angsana New" pitchFamily="18" charset="-34"/>
              </a:rPr>
              <a:t>If the center coefficient is positive</a:t>
            </a:r>
          </a:p>
        </p:txBody>
      </p:sp>
      <p:sp>
        <p:nvSpPr>
          <p:cNvPr id="78855" name="Text Box 11"/>
          <p:cNvSpPr txBox="1">
            <a:spLocks noChangeArrowheads="1"/>
          </p:cNvSpPr>
          <p:nvPr/>
        </p:nvSpPr>
        <p:spPr bwMode="auto">
          <a:xfrm>
            <a:off x="679450" y="3814763"/>
            <a:ext cx="5340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Where f(x,y) is the original image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                         is Laplacian filtered image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           g(x,y) is the sharpen image </a:t>
            </a:r>
          </a:p>
        </p:txBody>
      </p:sp>
    </p:spTree>
    <p:extLst>
      <p:ext uri="{BB962C8B-B14F-4D97-AF65-F5344CB8AC3E}">
        <p14:creationId xmlns:p14="http://schemas.microsoft.com/office/powerpoint/2010/main" val="3984107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4"/>
          <p:cNvSpPr>
            <a:spLocks noGrp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r>
              <a:rPr lang="en-US" altLang="en-US" smtClean="0">
                <a:cs typeface="FreesiaUPC" pitchFamily="34" charset="-34"/>
              </a:rPr>
              <a:t>Laplacian - Example</a:t>
            </a:r>
          </a:p>
        </p:txBody>
      </p:sp>
      <p:pic>
        <p:nvPicPr>
          <p:cNvPr id="79875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143000"/>
            <a:ext cx="3657600" cy="3155950"/>
          </a:xfrm>
        </p:spPr>
      </p:pic>
      <p:pic>
        <p:nvPicPr>
          <p:cNvPr id="7987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20638"/>
            <a:ext cx="36576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702050"/>
            <a:ext cx="3657600" cy="315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1447800" y="432435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Original</a:t>
            </a:r>
          </a:p>
        </p:txBody>
      </p:sp>
      <p:sp>
        <p:nvSpPr>
          <p:cNvPr id="79879" name="Text Box 6"/>
          <p:cNvSpPr txBox="1">
            <a:spLocks noChangeArrowheads="1"/>
          </p:cNvSpPr>
          <p:nvPr/>
        </p:nvSpPr>
        <p:spPr bwMode="auto">
          <a:xfrm>
            <a:off x="5135563" y="3170238"/>
            <a:ext cx="36274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Laplacian without scaling</a:t>
            </a:r>
          </a:p>
        </p:txBody>
      </p:sp>
      <p:sp>
        <p:nvSpPr>
          <p:cNvPr id="79880" name="Text Box 6"/>
          <p:cNvSpPr txBox="1">
            <a:spLocks noChangeArrowheads="1"/>
          </p:cNvSpPr>
          <p:nvPr/>
        </p:nvSpPr>
        <p:spPr bwMode="auto">
          <a:xfrm>
            <a:off x="3200400" y="6248400"/>
            <a:ext cx="1670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with scaling</a:t>
            </a:r>
          </a:p>
        </p:txBody>
      </p:sp>
      <p:grpSp>
        <p:nvGrpSpPr>
          <p:cNvPr id="79881" name="Group 14"/>
          <p:cNvGrpSpPr>
            <a:grpSpLocks/>
          </p:cNvGrpSpPr>
          <p:nvPr/>
        </p:nvGrpSpPr>
        <p:grpSpPr bwMode="auto">
          <a:xfrm>
            <a:off x="342900" y="5029200"/>
            <a:ext cx="1600200" cy="1600200"/>
            <a:chOff x="528" y="1392"/>
            <a:chExt cx="1008" cy="1008"/>
          </a:xfrm>
        </p:grpSpPr>
        <p:sp>
          <p:nvSpPr>
            <p:cNvPr id="79882" name="Rectangle 15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9883" name="Rectangle 16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9884" name="Rectangle 17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4</a:t>
              </a:r>
            </a:p>
          </p:txBody>
        </p:sp>
        <p:sp>
          <p:nvSpPr>
            <p:cNvPr id="79885" name="Rectangle 18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9886" name="Rectangle 19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79887" name="Rectangle 20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9888" name="Rectangle 21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9889" name="Rectangle 22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79890" name="Rectangle 23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11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4"/>
          <p:cNvSpPr>
            <a:spLocks noGrp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r>
              <a:rPr lang="en-US" altLang="en-US" smtClean="0">
                <a:cs typeface="FreesiaUPC" pitchFamily="34" charset="-34"/>
              </a:rPr>
              <a:t>Sharpening: Laplacian - example</a:t>
            </a:r>
          </a:p>
        </p:txBody>
      </p:sp>
      <p:pic>
        <p:nvPicPr>
          <p:cNvPr id="8089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143000"/>
            <a:ext cx="4497388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1143000"/>
            <a:ext cx="4497388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 Box 6"/>
          <p:cNvSpPr txBox="1">
            <a:spLocks noChangeArrowheads="1"/>
          </p:cNvSpPr>
          <p:nvPr/>
        </p:nvSpPr>
        <p:spPr bwMode="auto">
          <a:xfrm>
            <a:off x="1685925" y="6348413"/>
            <a:ext cx="1219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Original</a:t>
            </a:r>
          </a:p>
        </p:txBody>
      </p:sp>
      <p:sp>
        <p:nvSpPr>
          <p:cNvPr id="80902" name="Text Box 6"/>
          <p:cNvSpPr txBox="1">
            <a:spLocks noChangeArrowheads="1"/>
          </p:cNvSpPr>
          <p:nvPr/>
        </p:nvSpPr>
        <p:spPr bwMode="auto">
          <a:xfrm>
            <a:off x="5334000" y="6348413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Sharpened with Laplacian</a:t>
            </a:r>
          </a:p>
        </p:txBody>
      </p:sp>
    </p:spTree>
    <p:extLst>
      <p:ext uri="{BB962C8B-B14F-4D97-AF65-F5344CB8AC3E}">
        <p14:creationId xmlns:p14="http://schemas.microsoft.com/office/powerpoint/2010/main" val="7605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Sharpening: Laplacian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Using Laplacian filter to original image</a:t>
            </a:r>
          </a:p>
          <a:p>
            <a:pPr eaLnBrk="1" hangingPunct="1"/>
            <a:r>
              <a:rPr lang="en-US" altLang="en-US" smtClean="0">
                <a:cs typeface="FreesiaUPC" pitchFamily="34" charset="-34"/>
              </a:rPr>
              <a:t>And then add the Laplacian result to the original image </a:t>
            </a:r>
          </a:p>
          <a:p>
            <a:pPr eaLnBrk="1" hangingPunct="1"/>
            <a:r>
              <a:rPr lang="en-US" altLang="en-US" b="1" smtClean="0">
                <a:solidFill>
                  <a:srgbClr val="0000FF"/>
                </a:solidFill>
                <a:cs typeface="FreesiaUPC" pitchFamily="34" charset="-34"/>
              </a:rPr>
              <a:t>Simplification</a:t>
            </a:r>
          </a:p>
          <a:p>
            <a:pPr lvl="1" eaLnBrk="1" hangingPunct="1"/>
            <a:r>
              <a:rPr lang="en-US" altLang="en-US" sz="2800" smtClean="0">
                <a:cs typeface="FreesiaUPC" pitchFamily="34" charset="-34"/>
              </a:rPr>
              <a:t>We can apply two step in one mask</a:t>
            </a:r>
          </a:p>
          <a:p>
            <a:pPr eaLnBrk="1" hangingPunct="1"/>
            <a:endParaRPr lang="en-US" altLang="en-US" smtClean="0">
              <a:cs typeface="FreesiaUPC" pitchFamily="34" charset="-34"/>
            </a:endParaRPr>
          </a:p>
        </p:txBody>
      </p:sp>
      <p:graphicFrame>
        <p:nvGraphicFramePr>
          <p:cNvPr id="81924" name="Object 4"/>
          <p:cNvGraphicFramePr>
            <a:graphicFrameLocks noChangeAspect="1"/>
          </p:cNvGraphicFramePr>
          <p:nvPr/>
        </p:nvGraphicFramePr>
        <p:xfrm>
          <a:off x="460375" y="3825875"/>
          <a:ext cx="84661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0" name="Equation" r:id="rId3" imgW="4711700" imgH="203200" progId="Equation.3">
                  <p:embed/>
                </p:oleObj>
              </mc:Choice>
              <mc:Fallback>
                <p:oleObj name="Equation" r:id="rId3" imgW="4711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" y="3825875"/>
                        <a:ext cx="846613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5" name="Object 6"/>
          <p:cNvGraphicFramePr>
            <a:graphicFrameLocks noChangeAspect="1"/>
          </p:cNvGraphicFramePr>
          <p:nvPr/>
        </p:nvGraphicFramePr>
        <p:xfrm>
          <a:off x="449263" y="4510088"/>
          <a:ext cx="7472362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1" name="Equation" r:id="rId5" imgW="4140200" imgH="203200" progId="Equation.3">
                  <p:embed/>
                </p:oleObj>
              </mc:Choice>
              <mc:Fallback>
                <p:oleObj name="Equation" r:id="rId5" imgW="4140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4510088"/>
                        <a:ext cx="7472362" cy="366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26" name="Group 8"/>
          <p:cNvGrpSpPr>
            <a:grpSpLocks/>
          </p:cNvGrpSpPr>
          <p:nvPr/>
        </p:nvGrpSpPr>
        <p:grpSpPr bwMode="auto">
          <a:xfrm>
            <a:off x="1905000" y="5105400"/>
            <a:ext cx="1600200" cy="1600200"/>
            <a:chOff x="528" y="1392"/>
            <a:chExt cx="1008" cy="1008"/>
          </a:xfrm>
        </p:grpSpPr>
        <p:sp>
          <p:nvSpPr>
            <p:cNvPr id="81937" name="Rectangle 9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8" name="Rectangle 10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9" name="Rectangle 11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5</a:t>
              </a:r>
            </a:p>
          </p:txBody>
        </p:sp>
        <p:sp>
          <p:nvSpPr>
            <p:cNvPr id="81940" name="Rectangle 12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41" name="Rectangle 13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42" name="Rectangle 14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1943" name="Rectangle 15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1944" name="Rectangle 16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1945" name="Rectangle 17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</p:grpSp>
      <p:grpSp>
        <p:nvGrpSpPr>
          <p:cNvPr id="81927" name="Group 18"/>
          <p:cNvGrpSpPr>
            <a:grpSpLocks/>
          </p:cNvGrpSpPr>
          <p:nvPr/>
        </p:nvGrpSpPr>
        <p:grpSpPr bwMode="auto">
          <a:xfrm>
            <a:off x="5105400" y="5105400"/>
            <a:ext cx="1600200" cy="1600200"/>
            <a:chOff x="528" y="1392"/>
            <a:chExt cx="1008" cy="1008"/>
          </a:xfrm>
        </p:grpSpPr>
        <p:sp>
          <p:nvSpPr>
            <p:cNvPr id="81928" name="Rectangle 19"/>
            <p:cNvSpPr>
              <a:spLocks noChangeArrowheads="1"/>
            </p:cNvSpPr>
            <p:nvPr/>
          </p:nvSpPr>
          <p:spPr bwMode="auto">
            <a:xfrm>
              <a:off x="528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29" name="Rectangle 20"/>
            <p:cNvSpPr>
              <a:spLocks noChangeArrowheads="1"/>
            </p:cNvSpPr>
            <p:nvPr/>
          </p:nvSpPr>
          <p:spPr bwMode="auto">
            <a:xfrm>
              <a:off x="864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0" name="Rectangle 21"/>
            <p:cNvSpPr>
              <a:spLocks noChangeArrowheads="1"/>
            </p:cNvSpPr>
            <p:nvPr/>
          </p:nvSpPr>
          <p:spPr bwMode="auto">
            <a:xfrm>
              <a:off x="864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9</a:t>
              </a:r>
            </a:p>
          </p:txBody>
        </p:sp>
        <p:sp>
          <p:nvSpPr>
            <p:cNvPr id="81931" name="Rectangle 22"/>
            <p:cNvSpPr>
              <a:spLocks noChangeArrowheads="1"/>
            </p:cNvSpPr>
            <p:nvPr/>
          </p:nvSpPr>
          <p:spPr bwMode="auto">
            <a:xfrm>
              <a:off x="1200" y="1728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2" name="Rectangle 23"/>
            <p:cNvSpPr>
              <a:spLocks noChangeArrowheads="1"/>
            </p:cNvSpPr>
            <p:nvPr/>
          </p:nvSpPr>
          <p:spPr bwMode="auto">
            <a:xfrm>
              <a:off x="864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3" name="Rectangle 24"/>
            <p:cNvSpPr>
              <a:spLocks noChangeArrowheads="1"/>
            </p:cNvSpPr>
            <p:nvPr/>
          </p:nvSpPr>
          <p:spPr bwMode="auto">
            <a:xfrm>
              <a:off x="528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4" name="Rectangle 25"/>
            <p:cNvSpPr>
              <a:spLocks noChangeArrowheads="1"/>
            </p:cNvSpPr>
            <p:nvPr/>
          </p:nvSpPr>
          <p:spPr bwMode="auto">
            <a:xfrm>
              <a:off x="1200" y="1392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5" name="Rectangle 26"/>
            <p:cNvSpPr>
              <a:spLocks noChangeArrowheads="1"/>
            </p:cNvSpPr>
            <p:nvPr/>
          </p:nvSpPr>
          <p:spPr bwMode="auto">
            <a:xfrm>
              <a:off x="528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1936" name="Rectangle 27"/>
            <p:cNvSpPr>
              <a:spLocks noChangeArrowheads="1"/>
            </p:cNvSpPr>
            <p:nvPr/>
          </p:nvSpPr>
          <p:spPr bwMode="auto">
            <a:xfrm>
              <a:off x="1200" y="2064"/>
              <a:ext cx="336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5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Digital images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In computer vision we operate on </a:t>
            </a:r>
            <a:r>
              <a:rPr lang="en-US" b="1" dirty="0" smtClean="0">
                <a:solidFill>
                  <a:srgbClr val="000000"/>
                </a:solidFill>
              </a:rPr>
              <a:t>digital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b="1" dirty="0" smtClean="0">
                <a:solidFill>
                  <a:srgbClr val="000000"/>
                </a:solidFill>
              </a:rPr>
              <a:t>discrete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r>
              <a:rPr lang="en-US" b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images:</a:t>
            </a:r>
          </a:p>
          <a:p>
            <a:pPr lvl="1">
              <a:buFontTx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Sample</a:t>
            </a:r>
            <a:r>
              <a:rPr lang="en-US" dirty="0" smtClean="0">
                <a:solidFill>
                  <a:srgbClr val="000000"/>
                </a:solidFill>
              </a:rPr>
              <a:t> the 2D space on a regular grid</a:t>
            </a:r>
          </a:p>
          <a:p>
            <a:pPr lvl="1">
              <a:buFontTx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Quantize</a:t>
            </a:r>
            <a:r>
              <a:rPr lang="en-US" dirty="0" smtClean="0">
                <a:solidFill>
                  <a:srgbClr val="000000"/>
                </a:solidFill>
              </a:rPr>
              <a:t> each sample (round to nearest integer)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Image thus represented as a matrix of integer values.</a:t>
            </a:r>
          </a:p>
          <a:p>
            <a:endParaRPr lang="en-US" sz="3200" dirty="0" smtClean="0"/>
          </a:p>
        </p:txBody>
      </p:sp>
      <p:sp>
        <p:nvSpPr>
          <p:cNvPr id="11268" name="Text Box 10"/>
          <p:cNvSpPr txBox="1">
            <a:spLocks noChangeArrowheads="1"/>
          </p:cNvSpPr>
          <p:nvPr/>
        </p:nvSpPr>
        <p:spPr bwMode="auto">
          <a:xfrm>
            <a:off x="7493000" y="6605588"/>
            <a:ext cx="16795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200" b="0">
                <a:solidFill>
                  <a:srgbClr val="000000"/>
                </a:solidFill>
                <a:cs typeface="Arial" pitchFamily="34" charset="0"/>
              </a:rPr>
              <a:t>Adapted from S. Seitz</a:t>
            </a:r>
          </a:p>
        </p:txBody>
      </p:sp>
      <p:pic>
        <p:nvPicPr>
          <p:cNvPr id="15" name="Picture 8" descr="smoothing-d5"/>
          <p:cNvPicPr>
            <a:picLocks noChangeAspect="1" noChangeArrowheads="1"/>
          </p:cNvPicPr>
          <p:nvPr/>
        </p:nvPicPr>
        <p:blipFill>
          <a:blip r:embed="rId5" cstate="print"/>
          <a:srcRect b="48459"/>
          <a:stretch>
            <a:fillRect/>
          </a:stretch>
        </p:blipFill>
        <p:spPr bwMode="auto">
          <a:xfrm>
            <a:off x="4316413" y="5580063"/>
            <a:ext cx="3322637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838200" y="3322638"/>
            <a:ext cx="7964438" cy="2011362"/>
            <a:chOff x="960193" y="2881305"/>
            <a:chExt cx="7964729" cy="2011318"/>
          </a:xfrm>
        </p:grpSpPr>
        <p:pic>
          <p:nvPicPr>
            <p:cNvPr id="11277" name="Picture 5" descr="conv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41821" y="3359143"/>
              <a:ext cx="3989375" cy="1533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8" name="Line 6"/>
            <p:cNvSpPr>
              <a:spLocks noChangeShapeType="1"/>
            </p:cNvSpPr>
            <p:nvPr/>
          </p:nvSpPr>
          <p:spPr bwMode="auto">
            <a:xfrm flipH="1">
              <a:off x="3738621" y="3255955"/>
              <a:ext cx="12700" cy="8731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1279" name="Picture 7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510021" y="3478205"/>
              <a:ext cx="127000" cy="187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0" name="Line 8"/>
            <p:cNvSpPr>
              <a:spLocks noChangeShapeType="1"/>
            </p:cNvSpPr>
            <p:nvPr/>
          </p:nvSpPr>
          <p:spPr bwMode="auto">
            <a:xfrm rot="16200000" flipH="1">
              <a:off x="4360921" y="2760655"/>
              <a:ext cx="0" cy="812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1281" name="Picture 9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18021" y="2881305"/>
              <a:ext cx="188913" cy="244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10" descr="image_func"/>
            <p:cNvPicPr>
              <a:picLocks noChangeAspect="1" noChangeArrowheads="1"/>
            </p:cNvPicPr>
            <p:nvPr/>
          </p:nvPicPr>
          <p:blipFill>
            <a:blip r:embed="rId9" cstate="print"/>
            <a:srcRect l="53148" t="52576"/>
            <a:stretch>
              <a:fillRect/>
            </a:stretch>
          </p:blipFill>
          <p:spPr bwMode="auto">
            <a:xfrm>
              <a:off x="960193" y="3286117"/>
              <a:ext cx="1987902" cy="1530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Right Arrow 13"/>
            <p:cNvSpPr>
              <a:spLocks noChangeArrowheads="1"/>
            </p:cNvSpPr>
            <p:nvPr/>
          </p:nvSpPr>
          <p:spPr bwMode="auto">
            <a:xfrm>
              <a:off x="2965428" y="3940182"/>
              <a:ext cx="620721" cy="255591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1284" name="TextBox 15"/>
            <p:cNvSpPr txBox="1">
              <a:spLocks noChangeArrowheads="1"/>
            </p:cNvSpPr>
            <p:nvPr/>
          </p:nvSpPr>
          <p:spPr bwMode="auto">
            <a:xfrm>
              <a:off x="8259813" y="3757616"/>
              <a:ext cx="665109" cy="37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/>
                <a:t>2D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150225" y="5945188"/>
            <a:ext cx="1241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1D</a:t>
            </a:r>
          </a:p>
        </p:txBody>
      </p:sp>
      <p:grpSp>
        <p:nvGrpSpPr>
          <p:cNvPr id="3" name="Group 21"/>
          <p:cNvGrpSpPr>
            <a:grpSpLocks noChangeAspect="1"/>
          </p:cNvGrpSpPr>
          <p:nvPr/>
        </p:nvGrpSpPr>
        <p:grpSpPr bwMode="auto">
          <a:xfrm>
            <a:off x="190500" y="5505450"/>
            <a:ext cx="3395663" cy="1352550"/>
            <a:chOff x="-2840139" y="3502026"/>
            <a:chExt cx="3943404" cy="1570059"/>
          </a:xfrm>
        </p:grpSpPr>
        <p:pic>
          <p:nvPicPr>
            <p:cNvPr id="11274" name="Picture 8" descr="smoothing-d5"/>
            <p:cNvPicPr>
              <a:picLocks noChangeAspect="1" noChangeArrowheads="1"/>
            </p:cNvPicPr>
            <p:nvPr/>
          </p:nvPicPr>
          <p:blipFill>
            <a:blip r:embed="rId5" cstate="print"/>
            <a:srcRect b="48459"/>
            <a:stretch>
              <a:fillRect/>
            </a:stretch>
          </p:blipFill>
          <p:spPr bwMode="auto">
            <a:xfrm>
              <a:off x="-2840139" y="3611565"/>
              <a:ext cx="3890963" cy="146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5" name="Rectangle 20"/>
            <p:cNvSpPr>
              <a:spLocks noChangeArrowheads="1"/>
            </p:cNvSpPr>
            <p:nvPr/>
          </p:nvSpPr>
          <p:spPr bwMode="auto">
            <a:xfrm>
              <a:off x="-2657574" y="3502026"/>
              <a:ext cx="3760839" cy="1168416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  <p:sp>
          <p:nvSpPr>
            <p:cNvPr id="11276" name="Freeform 19"/>
            <p:cNvSpPr>
              <a:spLocks noChangeArrowheads="1"/>
            </p:cNvSpPr>
            <p:nvPr/>
          </p:nvSpPr>
          <p:spPr bwMode="auto">
            <a:xfrm>
              <a:off x="-2621061" y="3830643"/>
              <a:ext cx="3645074" cy="843419"/>
            </a:xfrm>
            <a:custGeom>
              <a:avLst/>
              <a:gdLst>
                <a:gd name="T0" fmla="*/ 0 w 3645074"/>
                <a:gd name="T1" fmla="*/ 179539 h 843419"/>
                <a:gd name="T2" fmla="*/ 50104 w 3645074"/>
                <a:gd name="T3" fmla="*/ 179539 h 843419"/>
                <a:gd name="T4" fmla="*/ 237994 w 3645074"/>
                <a:gd name="T5" fmla="*/ 705632 h 843419"/>
                <a:gd name="T6" fmla="*/ 388307 w 3645074"/>
                <a:gd name="T7" fmla="*/ 304800 h 843419"/>
                <a:gd name="T8" fmla="*/ 501041 w 3645074"/>
                <a:gd name="T9" fmla="*/ 304800 h 843419"/>
                <a:gd name="T10" fmla="*/ 526093 w 3645074"/>
                <a:gd name="T11" fmla="*/ 480164 h 843419"/>
                <a:gd name="T12" fmla="*/ 601249 w 3645074"/>
                <a:gd name="T13" fmla="*/ 329852 h 843419"/>
                <a:gd name="T14" fmla="*/ 713983 w 3645074"/>
                <a:gd name="T15" fmla="*/ 405008 h 843419"/>
                <a:gd name="T16" fmla="*/ 751561 w 3645074"/>
                <a:gd name="T17" fmla="*/ 655528 h 843419"/>
                <a:gd name="T18" fmla="*/ 814192 w 3645074"/>
                <a:gd name="T19" fmla="*/ 480164 h 843419"/>
                <a:gd name="T20" fmla="*/ 989556 w 3645074"/>
                <a:gd name="T21" fmla="*/ 567846 h 843419"/>
                <a:gd name="T22" fmla="*/ 1077238 w 3645074"/>
                <a:gd name="T23" fmla="*/ 843419 h 843419"/>
                <a:gd name="T24" fmla="*/ 1164920 w 3645074"/>
                <a:gd name="T25" fmla="*/ 567846 h 843419"/>
                <a:gd name="T26" fmla="*/ 1365337 w 3645074"/>
                <a:gd name="T27" fmla="*/ 480164 h 843419"/>
                <a:gd name="T28" fmla="*/ 1453019 w 3645074"/>
                <a:gd name="T29" fmla="*/ 29227 h 843419"/>
                <a:gd name="T30" fmla="*/ 1553227 w 3645074"/>
                <a:gd name="T31" fmla="*/ 655528 h 843419"/>
                <a:gd name="T32" fmla="*/ 1640909 w 3645074"/>
                <a:gd name="T33" fmla="*/ 780789 h 843419"/>
                <a:gd name="T34" fmla="*/ 1678487 w 3645074"/>
                <a:gd name="T35" fmla="*/ 617950 h 843419"/>
                <a:gd name="T36" fmla="*/ 1778696 w 3645074"/>
                <a:gd name="T37" fmla="*/ 830893 h 843419"/>
                <a:gd name="T38" fmla="*/ 1828800 w 3645074"/>
                <a:gd name="T39" fmla="*/ 655528 h 843419"/>
                <a:gd name="T40" fmla="*/ 1991638 w 3645074"/>
                <a:gd name="T41" fmla="*/ 668054 h 843419"/>
                <a:gd name="T42" fmla="*/ 2116898 w 3645074"/>
                <a:gd name="T43" fmla="*/ 505216 h 843419"/>
                <a:gd name="T44" fmla="*/ 2179528 w 3645074"/>
                <a:gd name="T45" fmla="*/ 505216 h 843419"/>
                <a:gd name="T46" fmla="*/ 2254684 w 3645074"/>
                <a:gd name="T47" fmla="*/ 617950 h 843419"/>
                <a:gd name="T48" fmla="*/ 2304788 w 3645074"/>
                <a:gd name="T49" fmla="*/ 192065 h 843419"/>
                <a:gd name="T50" fmla="*/ 2417522 w 3645074"/>
                <a:gd name="T51" fmla="*/ 405008 h 843419"/>
                <a:gd name="T52" fmla="*/ 2442574 w 3645074"/>
                <a:gd name="T53" fmla="*/ 254695 h 843419"/>
                <a:gd name="T54" fmla="*/ 2567834 w 3645074"/>
                <a:gd name="T55" fmla="*/ 505216 h 843419"/>
                <a:gd name="T56" fmla="*/ 2605412 w 3645074"/>
                <a:gd name="T57" fmla="*/ 279747 h 843419"/>
                <a:gd name="T58" fmla="*/ 2680570 w 3645074"/>
                <a:gd name="T59" fmla="*/ 367430 h 843419"/>
                <a:gd name="T60" fmla="*/ 2805830 w 3645074"/>
                <a:gd name="T61" fmla="*/ 217117 h 843419"/>
                <a:gd name="T62" fmla="*/ 3018772 w 3645074"/>
                <a:gd name="T63" fmla="*/ 317326 h 843419"/>
                <a:gd name="T64" fmla="*/ 3106454 w 3645074"/>
                <a:gd name="T65" fmla="*/ 655528 h 843419"/>
                <a:gd name="T66" fmla="*/ 3181610 w 3645074"/>
                <a:gd name="T67" fmla="*/ 455112 h 843419"/>
                <a:gd name="T68" fmla="*/ 3244240 w 3645074"/>
                <a:gd name="T69" fmla="*/ 405008 h 843419"/>
                <a:gd name="T70" fmla="*/ 3331922 w 3645074"/>
                <a:gd name="T71" fmla="*/ 467638 h 843419"/>
                <a:gd name="T72" fmla="*/ 3382026 w 3645074"/>
                <a:gd name="T73" fmla="*/ 54279 h 843419"/>
                <a:gd name="T74" fmla="*/ 3494760 w 3645074"/>
                <a:gd name="T75" fmla="*/ 655528 h 843419"/>
                <a:gd name="T76" fmla="*/ 3519812 w 3645074"/>
                <a:gd name="T77" fmla="*/ 379956 h 843419"/>
                <a:gd name="T78" fmla="*/ 3620022 w 3645074"/>
                <a:gd name="T79" fmla="*/ 530268 h 843419"/>
                <a:gd name="T80" fmla="*/ 3645074 w 3645074"/>
                <a:gd name="T81" fmla="*/ 530268 h 8434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645074"/>
                <a:gd name="T124" fmla="*/ 0 h 843419"/>
                <a:gd name="T125" fmla="*/ 3645074 w 3645074"/>
                <a:gd name="T126" fmla="*/ 843419 h 8434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645074" h="843419">
                  <a:moveTo>
                    <a:pt x="0" y="179539"/>
                  </a:moveTo>
                  <a:cubicBezTo>
                    <a:pt x="5219" y="135698"/>
                    <a:pt x="10438" y="91857"/>
                    <a:pt x="50104" y="179539"/>
                  </a:cubicBezTo>
                  <a:cubicBezTo>
                    <a:pt x="89770" y="267221"/>
                    <a:pt x="181627" y="684755"/>
                    <a:pt x="237994" y="705632"/>
                  </a:cubicBezTo>
                  <a:cubicBezTo>
                    <a:pt x="294361" y="726509"/>
                    <a:pt x="344466" y="371605"/>
                    <a:pt x="388307" y="304800"/>
                  </a:cubicBezTo>
                  <a:cubicBezTo>
                    <a:pt x="432148" y="237995"/>
                    <a:pt x="478077" y="275573"/>
                    <a:pt x="501041" y="304800"/>
                  </a:cubicBezTo>
                  <a:cubicBezTo>
                    <a:pt x="524005" y="334027"/>
                    <a:pt x="509392" y="475989"/>
                    <a:pt x="526093" y="480164"/>
                  </a:cubicBezTo>
                  <a:cubicBezTo>
                    <a:pt x="542794" y="484339"/>
                    <a:pt x="569934" y="342378"/>
                    <a:pt x="601249" y="329852"/>
                  </a:cubicBezTo>
                  <a:cubicBezTo>
                    <a:pt x="632564" y="317326"/>
                    <a:pt x="688931" y="350729"/>
                    <a:pt x="713983" y="405008"/>
                  </a:cubicBezTo>
                  <a:cubicBezTo>
                    <a:pt x="739035" y="459287"/>
                    <a:pt x="734860" y="643002"/>
                    <a:pt x="751561" y="655528"/>
                  </a:cubicBezTo>
                  <a:cubicBezTo>
                    <a:pt x="768262" y="668054"/>
                    <a:pt x="774526" y="494778"/>
                    <a:pt x="814192" y="480164"/>
                  </a:cubicBezTo>
                  <a:cubicBezTo>
                    <a:pt x="853858" y="465550"/>
                    <a:pt x="945715" y="507304"/>
                    <a:pt x="989556" y="567846"/>
                  </a:cubicBezTo>
                  <a:cubicBezTo>
                    <a:pt x="1033397" y="628389"/>
                    <a:pt x="1048011" y="843419"/>
                    <a:pt x="1077238" y="843419"/>
                  </a:cubicBezTo>
                  <a:cubicBezTo>
                    <a:pt x="1106465" y="843419"/>
                    <a:pt x="1116904" y="628389"/>
                    <a:pt x="1164920" y="567846"/>
                  </a:cubicBezTo>
                  <a:cubicBezTo>
                    <a:pt x="1212937" y="507304"/>
                    <a:pt x="1317321" y="569934"/>
                    <a:pt x="1365337" y="480164"/>
                  </a:cubicBezTo>
                  <a:cubicBezTo>
                    <a:pt x="1413354" y="390394"/>
                    <a:pt x="1421704" y="0"/>
                    <a:pt x="1453019" y="29227"/>
                  </a:cubicBezTo>
                  <a:cubicBezTo>
                    <a:pt x="1484334" y="58454"/>
                    <a:pt x="1521912" y="530268"/>
                    <a:pt x="1553227" y="655528"/>
                  </a:cubicBezTo>
                  <a:cubicBezTo>
                    <a:pt x="1584542" y="780788"/>
                    <a:pt x="1620032" y="787052"/>
                    <a:pt x="1640909" y="780789"/>
                  </a:cubicBezTo>
                  <a:cubicBezTo>
                    <a:pt x="1661786" y="774526"/>
                    <a:pt x="1655522" y="609599"/>
                    <a:pt x="1678487" y="617950"/>
                  </a:cubicBezTo>
                  <a:cubicBezTo>
                    <a:pt x="1701452" y="626301"/>
                    <a:pt x="1753644" y="824630"/>
                    <a:pt x="1778696" y="830893"/>
                  </a:cubicBezTo>
                  <a:cubicBezTo>
                    <a:pt x="1803748" y="837156"/>
                    <a:pt x="1793310" y="682668"/>
                    <a:pt x="1828800" y="655528"/>
                  </a:cubicBezTo>
                  <a:cubicBezTo>
                    <a:pt x="1864290" y="628388"/>
                    <a:pt x="1943622" y="693106"/>
                    <a:pt x="1991638" y="668054"/>
                  </a:cubicBezTo>
                  <a:cubicBezTo>
                    <a:pt x="2039654" y="643002"/>
                    <a:pt x="2085583" y="532356"/>
                    <a:pt x="2116898" y="505216"/>
                  </a:cubicBezTo>
                  <a:cubicBezTo>
                    <a:pt x="2148213" y="478076"/>
                    <a:pt x="2156565" y="486427"/>
                    <a:pt x="2179529" y="505216"/>
                  </a:cubicBezTo>
                  <a:cubicBezTo>
                    <a:pt x="2202493" y="524005"/>
                    <a:pt x="2233808" y="670142"/>
                    <a:pt x="2254685" y="617950"/>
                  </a:cubicBezTo>
                  <a:cubicBezTo>
                    <a:pt x="2275562" y="565758"/>
                    <a:pt x="2277649" y="227555"/>
                    <a:pt x="2304789" y="192065"/>
                  </a:cubicBezTo>
                  <a:cubicBezTo>
                    <a:pt x="2331929" y="156575"/>
                    <a:pt x="2394559" y="394570"/>
                    <a:pt x="2417523" y="405008"/>
                  </a:cubicBezTo>
                  <a:cubicBezTo>
                    <a:pt x="2440487" y="415446"/>
                    <a:pt x="2417523" y="237994"/>
                    <a:pt x="2442575" y="254695"/>
                  </a:cubicBezTo>
                  <a:cubicBezTo>
                    <a:pt x="2467627" y="271396"/>
                    <a:pt x="2540695" y="501041"/>
                    <a:pt x="2567835" y="505216"/>
                  </a:cubicBezTo>
                  <a:cubicBezTo>
                    <a:pt x="2594975" y="509391"/>
                    <a:pt x="2586624" y="302711"/>
                    <a:pt x="2605413" y="279747"/>
                  </a:cubicBezTo>
                  <a:cubicBezTo>
                    <a:pt x="2624202" y="256783"/>
                    <a:pt x="2647167" y="377868"/>
                    <a:pt x="2680570" y="367430"/>
                  </a:cubicBezTo>
                  <a:cubicBezTo>
                    <a:pt x="2713973" y="356992"/>
                    <a:pt x="2749463" y="225468"/>
                    <a:pt x="2805830" y="217117"/>
                  </a:cubicBezTo>
                  <a:cubicBezTo>
                    <a:pt x="2862197" y="208766"/>
                    <a:pt x="2968668" y="244258"/>
                    <a:pt x="3018772" y="317326"/>
                  </a:cubicBezTo>
                  <a:cubicBezTo>
                    <a:pt x="3068876" y="390395"/>
                    <a:pt x="3079315" y="632564"/>
                    <a:pt x="3106455" y="655528"/>
                  </a:cubicBezTo>
                  <a:cubicBezTo>
                    <a:pt x="3133595" y="678492"/>
                    <a:pt x="3158647" y="496865"/>
                    <a:pt x="3181611" y="455112"/>
                  </a:cubicBezTo>
                  <a:cubicBezTo>
                    <a:pt x="3204575" y="413359"/>
                    <a:pt x="3219189" y="402920"/>
                    <a:pt x="3244241" y="405008"/>
                  </a:cubicBezTo>
                  <a:cubicBezTo>
                    <a:pt x="3269293" y="407096"/>
                    <a:pt x="3308959" y="526093"/>
                    <a:pt x="3331923" y="467638"/>
                  </a:cubicBezTo>
                  <a:cubicBezTo>
                    <a:pt x="3354887" y="409183"/>
                    <a:pt x="3354887" y="22964"/>
                    <a:pt x="3382027" y="54279"/>
                  </a:cubicBezTo>
                  <a:cubicBezTo>
                    <a:pt x="3409167" y="85594"/>
                    <a:pt x="3471797" y="601249"/>
                    <a:pt x="3494761" y="655528"/>
                  </a:cubicBezTo>
                  <a:cubicBezTo>
                    <a:pt x="3517725" y="709807"/>
                    <a:pt x="3498936" y="400833"/>
                    <a:pt x="3519813" y="379956"/>
                  </a:cubicBezTo>
                  <a:cubicBezTo>
                    <a:pt x="3540690" y="359079"/>
                    <a:pt x="3599145" y="505216"/>
                    <a:pt x="3620022" y="530268"/>
                  </a:cubicBezTo>
                  <a:cubicBezTo>
                    <a:pt x="3640899" y="555320"/>
                    <a:pt x="3642986" y="542794"/>
                    <a:pt x="3645074" y="530268"/>
                  </a:cubicBezTo>
                </a:path>
              </a:pathLst>
            </a:cu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US" b="0"/>
            </a:p>
          </p:txBody>
        </p:sp>
      </p:grp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3549650" y="5692775"/>
            <a:ext cx="620713" cy="255588"/>
          </a:xfrm>
          <a:prstGeom prst="rightArrow">
            <a:avLst>
              <a:gd name="adj1" fmla="val 50000"/>
              <a:gd name="adj2" fmla="val 4999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b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z="4000" smtClean="0">
                <a:cs typeface="FreesiaUPC" pitchFamily="34" charset="-34"/>
              </a:rPr>
              <a:t>The Gradient (1</a:t>
            </a:r>
            <a:r>
              <a:rPr lang="en-US" altLang="en-US" sz="4000" baseline="30000" smtClean="0">
                <a:cs typeface="FreesiaUPC" pitchFamily="34" charset="-34"/>
              </a:rPr>
              <a:t>st</a:t>
            </a:r>
            <a:r>
              <a:rPr lang="en-US" altLang="en-US" sz="4000" smtClean="0">
                <a:cs typeface="FreesiaUPC" pitchFamily="34" charset="-34"/>
              </a:rPr>
              <a:t> order derivative)</a:t>
            </a:r>
          </a:p>
        </p:txBody>
      </p:sp>
      <p:sp>
        <p:nvSpPr>
          <p:cNvPr id="82947" name="Text Placeholder 1"/>
          <p:cNvSpPr>
            <a:spLocks noGrp="1"/>
          </p:cNvSpPr>
          <p:nvPr>
            <p:ph type="body" sz="half" idx="4294967295"/>
          </p:nvPr>
        </p:nvSpPr>
        <p:spPr>
          <a:xfrm>
            <a:off x="20638" y="1143000"/>
            <a:ext cx="9123362" cy="4879975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cs typeface="FreesiaUPC" pitchFamily="34" charset="-34"/>
              </a:rPr>
              <a:t>First Derivatives in image processing are implemented using the magnitude of the gradient.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sz="2800" dirty="0" smtClean="0">
                <a:cs typeface="FreesiaUPC" pitchFamily="34" charset="-34"/>
              </a:rPr>
              <a:t>The gradient of function f(</a:t>
            </a:r>
            <a:r>
              <a:rPr lang="en-US" altLang="en-US" sz="2800" dirty="0" err="1" smtClean="0">
                <a:cs typeface="FreesiaUPC" pitchFamily="34" charset="-34"/>
              </a:rPr>
              <a:t>x,y</a:t>
            </a:r>
            <a:r>
              <a:rPr lang="en-US" altLang="en-US" sz="2800" dirty="0" smtClean="0">
                <a:cs typeface="FreesiaUPC" pitchFamily="34" charset="-34"/>
              </a:rPr>
              <a:t>) is </a:t>
            </a:r>
          </a:p>
          <a:p>
            <a:pPr eaLnBrk="1" hangingPunct="1"/>
            <a:r>
              <a:rPr lang="en-US" altLang="en-US" sz="2800" dirty="0" smtClean="0">
                <a:cs typeface="FreesiaUPC" pitchFamily="34" charset="-34"/>
              </a:rPr>
              <a:t>The magnitude of this vector</a:t>
            </a: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endParaRPr lang="en-US" altLang="en-US" sz="2800" dirty="0" smtClean="0">
              <a:solidFill>
                <a:srgbClr val="000000"/>
              </a:solidFill>
              <a:latin typeface="TimesNewRomanPSMT"/>
              <a:cs typeface="FreesiaUPC" pitchFamily="34" charset="-34"/>
            </a:endParaRPr>
          </a:p>
          <a:p>
            <a:pPr eaLnBrk="1" hangingPunct="1"/>
            <a:r>
              <a:rPr lang="en-US" altLang="en-US" sz="2800" dirty="0" smtClean="0">
                <a:solidFill>
                  <a:srgbClr val="000000"/>
                </a:solidFill>
                <a:latin typeface="TimesNewRomanPSMT"/>
                <a:cs typeface="FreesiaUPC" pitchFamily="34" charset="-34"/>
              </a:rPr>
              <a:t>Gradient is a linear but not rotation invariant (isotropic)</a:t>
            </a:r>
          </a:p>
          <a:p>
            <a:pPr eaLnBrk="1" hangingPunct="1"/>
            <a:r>
              <a:rPr lang="en-US" altLang="en-US" sz="2800" dirty="0" smtClean="0">
                <a:solidFill>
                  <a:srgbClr val="000000"/>
                </a:solidFill>
                <a:latin typeface="TimesNewRomanPSMT"/>
                <a:cs typeface="FreesiaUPC" pitchFamily="34" charset="-34"/>
              </a:rPr>
              <a:t>Magnitude is not linear, but is isotropic</a:t>
            </a:r>
          </a:p>
          <a:p>
            <a:pPr eaLnBrk="1" hangingPunct="1"/>
            <a:r>
              <a:rPr lang="en-US" altLang="en-US" sz="2800" dirty="0" smtClean="0">
                <a:solidFill>
                  <a:srgbClr val="000000"/>
                </a:solidFill>
                <a:latin typeface="TimesNewRomanPSMT"/>
                <a:cs typeface="FreesiaUPC" pitchFamily="34" charset="-34"/>
              </a:rPr>
              <a:t>Approximation </a:t>
            </a:r>
            <a:endParaRPr lang="en-US" altLang="en-US" sz="2800" dirty="0" smtClean="0">
              <a:cs typeface="FreesiaUPC" pitchFamily="34" charset="-34"/>
            </a:endParaRPr>
          </a:p>
          <a:p>
            <a:endParaRPr lang="en-US" altLang="en-US" dirty="0" smtClean="0">
              <a:cs typeface="FreesiaUPC" pitchFamily="34" charset="-34"/>
            </a:endParaRPr>
          </a:p>
        </p:txBody>
      </p:sp>
      <p:graphicFrame>
        <p:nvGraphicFramePr>
          <p:cNvPr id="82948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561013" y="1663700"/>
          <a:ext cx="2185987" cy="155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4" name="Equation" r:id="rId3" imgW="1143000" imgH="812800" progId="Equation.3">
                  <p:embed/>
                </p:oleObj>
              </mc:Choice>
              <mc:Fallback>
                <p:oleObj name="Equation" r:id="rId3" imgW="1143000" imgH="8128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1013" y="1663700"/>
                        <a:ext cx="2185987" cy="155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Object 4"/>
          <p:cNvGraphicFramePr>
            <a:graphicFrameLocks noChangeAspect="1"/>
          </p:cNvGraphicFramePr>
          <p:nvPr/>
        </p:nvGraphicFramePr>
        <p:xfrm>
          <a:off x="2895600" y="5414963"/>
          <a:ext cx="287813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5" name="Equation" r:id="rId5" imgW="1320227" imgH="279279" progId="Equation.3">
                  <p:embed/>
                </p:oleObj>
              </mc:Choice>
              <mc:Fallback>
                <p:oleObj name="Equation" r:id="rId5" imgW="1320227" imgH="27927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414963"/>
                        <a:ext cx="287813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0" name="Object 4"/>
          <p:cNvGraphicFramePr>
            <a:graphicFrameLocks noChangeAspect="1"/>
          </p:cNvGraphicFramePr>
          <p:nvPr/>
        </p:nvGraphicFramePr>
        <p:xfrm>
          <a:off x="2514600" y="3325813"/>
          <a:ext cx="2989263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6" name="Equation" r:id="rId7" imgW="1371600" imgH="304800" progId="Equation.3">
                  <p:embed/>
                </p:oleObj>
              </mc:Choice>
              <mc:Fallback>
                <p:oleObj name="Equation" r:id="rId7" imgW="13716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325813"/>
                        <a:ext cx="2989263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1" name="Rectangle 13"/>
          <p:cNvSpPr>
            <a:spLocks noChangeArrowheads="1"/>
          </p:cNvSpPr>
          <p:nvPr/>
        </p:nvSpPr>
        <p:spPr bwMode="auto">
          <a:xfrm>
            <a:off x="3944938" y="6027738"/>
            <a:ext cx="3657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TimesNewRomanPSMT"/>
                <a:cs typeface="Angsana New" pitchFamily="18" charset="-34"/>
              </a:rPr>
              <a:t>Isotropic property lost (in general)</a:t>
            </a:r>
            <a:endParaRPr lang="en-US" altLang="en-US" sz="2400">
              <a:latin typeface="Times New Roman" panose="02020603050405020304" pitchFamily="18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1980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638" y="1143000"/>
            <a:ext cx="9123362" cy="3417888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cs typeface="FreesiaUPC" pitchFamily="34" charset="-34"/>
              </a:rPr>
              <a:t>The simplest approximations to a first-order derivative are</a:t>
            </a: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endParaRPr lang="en-US" altLang="en-US" sz="2800" dirty="0" smtClean="0">
              <a:cs typeface="FreesiaUPC" pitchFamily="34" charset="-34"/>
            </a:endParaRPr>
          </a:p>
          <a:p>
            <a:pPr eaLnBrk="1" hangingPunct="1"/>
            <a:r>
              <a:rPr lang="en-US" altLang="en-US" sz="2800" dirty="0" smtClean="0">
                <a:cs typeface="FreesiaUPC" pitchFamily="34" charset="-34"/>
              </a:rPr>
              <a:t>Robert’s cross operator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The Gradient</a:t>
            </a:r>
          </a:p>
        </p:txBody>
      </p:sp>
      <p:graphicFrame>
        <p:nvGraphicFramePr>
          <p:cNvPr id="83972" name="Object 1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959100" y="4389438"/>
          <a:ext cx="39751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18" name="Equation" r:id="rId3" imgW="1765300" imgH="292100" progId="Equation.3">
                  <p:embed/>
                </p:oleObj>
              </mc:Choice>
              <mc:Fallback>
                <p:oleObj name="Equation" r:id="rId3" imgW="1765300" imgH="2921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9100" y="4389438"/>
                        <a:ext cx="39751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3" name="Object 16"/>
          <p:cNvGraphicFramePr>
            <a:graphicFrameLocks noGrp="1" noChangeAspect="1"/>
          </p:cNvGraphicFramePr>
          <p:nvPr>
            <p:ph sz="quarter" idx="4294967295"/>
          </p:nvPr>
        </p:nvGraphicFramePr>
        <p:xfrm>
          <a:off x="3024188" y="5932488"/>
          <a:ext cx="3571875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19" name="Equation" r:id="rId5" imgW="1384300" imgH="254000" progId="Equation.3">
                  <p:embed/>
                </p:oleObj>
              </mc:Choice>
              <mc:Fallback>
                <p:oleObj name="Equation" r:id="rId5" imgW="1384300" imgH="2540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5932488"/>
                        <a:ext cx="3571875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974" name="Group 1"/>
          <p:cNvGrpSpPr>
            <a:grpSpLocks/>
          </p:cNvGrpSpPr>
          <p:nvPr/>
        </p:nvGrpSpPr>
        <p:grpSpPr bwMode="auto">
          <a:xfrm>
            <a:off x="577850" y="4560888"/>
            <a:ext cx="2057400" cy="2057400"/>
            <a:chOff x="762000" y="3733800"/>
            <a:chExt cx="2057400" cy="2057400"/>
          </a:xfrm>
        </p:grpSpPr>
        <p:sp>
          <p:nvSpPr>
            <p:cNvPr id="84002" name="Rectangle 4"/>
            <p:cNvSpPr>
              <a:spLocks noChangeArrowheads="1"/>
            </p:cNvSpPr>
            <p:nvPr/>
          </p:nvSpPr>
          <p:spPr bwMode="auto">
            <a:xfrm>
              <a:off x="762000" y="3733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84003" name="Rectangle 5"/>
            <p:cNvSpPr>
              <a:spLocks noChangeArrowheads="1"/>
            </p:cNvSpPr>
            <p:nvPr/>
          </p:nvSpPr>
          <p:spPr bwMode="auto">
            <a:xfrm>
              <a:off x="1447800" y="3733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2</a:t>
              </a:r>
            </a:p>
          </p:txBody>
        </p:sp>
        <p:sp>
          <p:nvSpPr>
            <p:cNvPr id="84004" name="Rectangle 6"/>
            <p:cNvSpPr>
              <a:spLocks noChangeArrowheads="1"/>
            </p:cNvSpPr>
            <p:nvPr/>
          </p:nvSpPr>
          <p:spPr bwMode="auto">
            <a:xfrm>
              <a:off x="2133600" y="37338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3</a:t>
              </a:r>
            </a:p>
          </p:txBody>
        </p:sp>
        <p:sp>
          <p:nvSpPr>
            <p:cNvPr id="84005" name="Rectangle 7"/>
            <p:cNvSpPr>
              <a:spLocks noChangeArrowheads="1"/>
            </p:cNvSpPr>
            <p:nvPr/>
          </p:nvSpPr>
          <p:spPr bwMode="auto">
            <a:xfrm>
              <a:off x="762000" y="44196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4</a:t>
              </a:r>
            </a:p>
          </p:txBody>
        </p:sp>
        <p:sp>
          <p:nvSpPr>
            <p:cNvPr id="84006" name="Rectangle 8"/>
            <p:cNvSpPr>
              <a:spLocks noChangeArrowheads="1"/>
            </p:cNvSpPr>
            <p:nvPr/>
          </p:nvSpPr>
          <p:spPr bwMode="auto">
            <a:xfrm>
              <a:off x="1447800" y="44196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5</a:t>
              </a:r>
            </a:p>
          </p:txBody>
        </p:sp>
        <p:sp>
          <p:nvSpPr>
            <p:cNvPr id="84007" name="Rectangle 9"/>
            <p:cNvSpPr>
              <a:spLocks noChangeArrowheads="1"/>
            </p:cNvSpPr>
            <p:nvPr/>
          </p:nvSpPr>
          <p:spPr bwMode="auto">
            <a:xfrm>
              <a:off x="2133600" y="44196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6</a:t>
              </a:r>
            </a:p>
          </p:txBody>
        </p:sp>
        <p:sp>
          <p:nvSpPr>
            <p:cNvPr id="84008" name="Rectangle 10"/>
            <p:cNvSpPr>
              <a:spLocks noChangeArrowheads="1"/>
            </p:cNvSpPr>
            <p:nvPr/>
          </p:nvSpPr>
          <p:spPr bwMode="auto">
            <a:xfrm>
              <a:off x="762000" y="5105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7</a:t>
              </a:r>
            </a:p>
          </p:txBody>
        </p:sp>
        <p:sp>
          <p:nvSpPr>
            <p:cNvPr id="84009" name="Rectangle 11"/>
            <p:cNvSpPr>
              <a:spLocks noChangeArrowheads="1"/>
            </p:cNvSpPr>
            <p:nvPr/>
          </p:nvSpPr>
          <p:spPr bwMode="auto">
            <a:xfrm>
              <a:off x="1447800" y="5105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8</a:t>
              </a:r>
            </a:p>
          </p:txBody>
        </p:sp>
        <p:sp>
          <p:nvSpPr>
            <p:cNvPr id="84010" name="Rectangle 12"/>
            <p:cNvSpPr>
              <a:spLocks noChangeArrowheads="1"/>
            </p:cNvSpPr>
            <p:nvPr/>
          </p:nvSpPr>
          <p:spPr bwMode="auto">
            <a:xfrm>
              <a:off x="2133600" y="5105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z</a:t>
              </a:r>
              <a:r>
                <a:rPr lang="en-US" altLang="en-US" sz="2400" baseline="-25000">
                  <a:latin typeface="Times New Roman" panose="02020603050405020304" pitchFamily="18" charset="0"/>
                  <a:cs typeface="Angsana New" pitchFamily="18" charset="-34"/>
                </a:rPr>
                <a:t>9</a:t>
              </a:r>
            </a:p>
          </p:txBody>
        </p:sp>
      </p:grpSp>
      <p:sp>
        <p:nvSpPr>
          <p:cNvPr id="83975" name="Text Box 13"/>
          <p:cNvSpPr txBox="1">
            <a:spLocks noChangeArrowheads="1"/>
          </p:cNvSpPr>
          <p:nvPr/>
        </p:nvSpPr>
        <p:spPr bwMode="auto">
          <a:xfrm>
            <a:off x="2959100" y="5245100"/>
            <a:ext cx="39163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G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x  </a:t>
            </a: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= (z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9</a:t>
            </a: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-z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5</a:t>
            </a: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) and G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y </a:t>
            </a: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= (z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8</a:t>
            </a: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-z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6</a:t>
            </a: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)</a:t>
            </a:r>
          </a:p>
        </p:txBody>
      </p:sp>
      <p:grpSp>
        <p:nvGrpSpPr>
          <p:cNvPr id="83976" name="Group 24"/>
          <p:cNvGrpSpPr>
            <a:grpSpLocks/>
          </p:cNvGrpSpPr>
          <p:nvPr/>
        </p:nvGrpSpPr>
        <p:grpSpPr bwMode="auto">
          <a:xfrm>
            <a:off x="2166938" y="1930400"/>
            <a:ext cx="1143000" cy="508000"/>
            <a:chOff x="2286000" y="5029200"/>
            <a:chExt cx="1219200" cy="609600"/>
          </a:xfrm>
        </p:grpSpPr>
        <p:sp>
          <p:nvSpPr>
            <p:cNvPr id="84000" name="Rectangle 17"/>
            <p:cNvSpPr>
              <a:spLocks noChangeArrowheads="1"/>
            </p:cNvSpPr>
            <p:nvPr/>
          </p:nvSpPr>
          <p:spPr bwMode="auto">
            <a:xfrm>
              <a:off x="2286000" y="5029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4001" name="Rectangle 18"/>
            <p:cNvSpPr>
              <a:spLocks noChangeArrowheads="1"/>
            </p:cNvSpPr>
            <p:nvPr/>
          </p:nvSpPr>
          <p:spPr bwMode="auto">
            <a:xfrm>
              <a:off x="2895600" y="50292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</p:grpSp>
      <p:grpSp>
        <p:nvGrpSpPr>
          <p:cNvPr id="83977" name="Group 27"/>
          <p:cNvGrpSpPr>
            <a:grpSpLocks/>
          </p:cNvGrpSpPr>
          <p:nvPr/>
        </p:nvGrpSpPr>
        <p:grpSpPr bwMode="auto">
          <a:xfrm>
            <a:off x="2166938" y="2616200"/>
            <a:ext cx="457200" cy="1066800"/>
            <a:chOff x="2286000" y="6019800"/>
            <a:chExt cx="609600" cy="1219200"/>
          </a:xfrm>
        </p:grpSpPr>
        <p:sp>
          <p:nvSpPr>
            <p:cNvPr id="83998" name="Rectangle 19"/>
            <p:cNvSpPr>
              <a:spLocks noChangeArrowheads="1"/>
            </p:cNvSpPr>
            <p:nvPr/>
          </p:nvSpPr>
          <p:spPr bwMode="auto">
            <a:xfrm>
              <a:off x="2286000" y="60198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  <p:sp>
          <p:nvSpPr>
            <p:cNvPr id="83999" name="Rectangle 20"/>
            <p:cNvSpPr>
              <a:spLocks noChangeArrowheads="1"/>
            </p:cNvSpPr>
            <p:nvPr/>
          </p:nvSpPr>
          <p:spPr bwMode="auto">
            <a:xfrm>
              <a:off x="2286000" y="6629400"/>
              <a:ext cx="609600" cy="609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</p:grpSp>
      <p:sp>
        <p:nvSpPr>
          <p:cNvPr id="83978" name="Text Box 21"/>
          <p:cNvSpPr txBox="1">
            <a:spLocks noChangeArrowheads="1"/>
          </p:cNvSpPr>
          <p:nvPr/>
        </p:nvSpPr>
        <p:spPr bwMode="auto">
          <a:xfrm>
            <a:off x="1100138" y="19812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G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y</a:t>
            </a:r>
          </a:p>
        </p:txBody>
      </p:sp>
      <p:sp>
        <p:nvSpPr>
          <p:cNvPr id="83979" name="Text Box 22"/>
          <p:cNvSpPr txBox="1">
            <a:spLocks noChangeArrowheads="1"/>
          </p:cNvSpPr>
          <p:nvPr/>
        </p:nvSpPr>
        <p:spPr bwMode="auto">
          <a:xfrm>
            <a:off x="1100138" y="2971800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G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x</a:t>
            </a:r>
          </a:p>
        </p:txBody>
      </p:sp>
      <p:sp>
        <p:nvSpPr>
          <p:cNvPr id="83980" name="Text Box 23"/>
          <p:cNvSpPr txBox="1">
            <a:spLocks noChangeArrowheads="1"/>
          </p:cNvSpPr>
          <p:nvPr/>
        </p:nvSpPr>
        <p:spPr bwMode="auto">
          <a:xfrm>
            <a:off x="3657600" y="2378075"/>
            <a:ext cx="4876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This mask is simple, and no isotropic. Its result only horizontal and vertical.</a:t>
            </a:r>
          </a:p>
        </p:txBody>
      </p:sp>
      <p:grpSp>
        <p:nvGrpSpPr>
          <p:cNvPr id="83981" name="Group 6"/>
          <p:cNvGrpSpPr>
            <a:grpSpLocks/>
          </p:cNvGrpSpPr>
          <p:nvPr/>
        </p:nvGrpSpPr>
        <p:grpSpPr bwMode="auto">
          <a:xfrm>
            <a:off x="317500" y="4337050"/>
            <a:ext cx="533400" cy="609600"/>
            <a:chOff x="228600" y="4800600"/>
            <a:chExt cx="533400" cy="609600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228600" y="4800600"/>
              <a:ext cx="0" cy="609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28600" y="4800600"/>
              <a:ext cx="533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982" name="Text Box 21"/>
          <p:cNvSpPr txBox="1">
            <a:spLocks noChangeArrowheads="1"/>
          </p:cNvSpPr>
          <p:nvPr/>
        </p:nvSpPr>
        <p:spPr bwMode="auto">
          <a:xfrm>
            <a:off x="847725" y="4083050"/>
            <a:ext cx="338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y</a:t>
            </a:r>
            <a:endParaRPr lang="en-US" altLang="en-US" sz="2400" baseline="-250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sp>
        <p:nvSpPr>
          <p:cNvPr id="83983" name="Text Box 21"/>
          <p:cNvSpPr txBox="1">
            <a:spLocks noChangeArrowheads="1"/>
          </p:cNvSpPr>
          <p:nvPr/>
        </p:nvSpPr>
        <p:spPr bwMode="auto">
          <a:xfrm>
            <a:off x="153988" y="4895850"/>
            <a:ext cx="3381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x</a:t>
            </a:r>
            <a:endParaRPr lang="en-US" altLang="en-US" sz="2400" baseline="-25000">
              <a:latin typeface="Times New Roman" panose="02020603050405020304" pitchFamily="18" charset="0"/>
              <a:cs typeface="Angsana New" pitchFamily="18" charset="-34"/>
            </a:endParaRPr>
          </a:p>
        </p:txBody>
      </p:sp>
      <p:grpSp>
        <p:nvGrpSpPr>
          <p:cNvPr id="83984" name="Group 41"/>
          <p:cNvGrpSpPr>
            <a:grpSpLocks/>
          </p:cNvGrpSpPr>
          <p:nvPr/>
        </p:nvGrpSpPr>
        <p:grpSpPr bwMode="auto">
          <a:xfrm>
            <a:off x="7499350" y="3859213"/>
            <a:ext cx="914400" cy="914400"/>
            <a:chOff x="2209800" y="3581400"/>
            <a:chExt cx="1371600" cy="1371600"/>
          </a:xfrm>
        </p:grpSpPr>
        <p:sp>
          <p:nvSpPr>
            <p:cNvPr id="83992" name="Rectangle 4"/>
            <p:cNvSpPr>
              <a:spLocks noChangeArrowheads="1"/>
            </p:cNvSpPr>
            <p:nvPr/>
          </p:nvSpPr>
          <p:spPr bwMode="auto">
            <a:xfrm>
              <a:off x="2209800" y="3581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3993" name="Rectangle 5"/>
            <p:cNvSpPr>
              <a:spLocks noChangeArrowheads="1"/>
            </p:cNvSpPr>
            <p:nvPr/>
          </p:nvSpPr>
          <p:spPr bwMode="auto">
            <a:xfrm>
              <a:off x="2895600" y="3581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3994" name="Rectangle 6"/>
            <p:cNvSpPr>
              <a:spLocks noChangeArrowheads="1"/>
            </p:cNvSpPr>
            <p:nvPr/>
          </p:nvSpPr>
          <p:spPr bwMode="auto">
            <a:xfrm>
              <a:off x="2209800" y="4267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3995" name="Rectangle 7"/>
            <p:cNvSpPr>
              <a:spLocks noChangeArrowheads="1"/>
            </p:cNvSpPr>
            <p:nvPr/>
          </p:nvSpPr>
          <p:spPr bwMode="auto">
            <a:xfrm>
              <a:off x="2895600" y="4267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</p:grpSp>
      <p:grpSp>
        <p:nvGrpSpPr>
          <p:cNvPr id="83985" name="Group 46"/>
          <p:cNvGrpSpPr>
            <a:grpSpLocks/>
          </p:cNvGrpSpPr>
          <p:nvPr/>
        </p:nvGrpSpPr>
        <p:grpSpPr bwMode="auto">
          <a:xfrm>
            <a:off x="7499350" y="5448300"/>
            <a:ext cx="914400" cy="914400"/>
            <a:chOff x="4800600" y="3581400"/>
            <a:chExt cx="1371600" cy="1371600"/>
          </a:xfrm>
        </p:grpSpPr>
        <p:sp>
          <p:nvSpPr>
            <p:cNvPr id="83988" name="Rectangle 8"/>
            <p:cNvSpPr>
              <a:spLocks noChangeArrowheads="1"/>
            </p:cNvSpPr>
            <p:nvPr/>
          </p:nvSpPr>
          <p:spPr bwMode="auto">
            <a:xfrm>
              <a:off x="5486400" y="3581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-1</a:t>
              </a:r>
            </a:p>
          </p:txBody>
        </p:sp>
        <p:sp>
          <p:nvSpPr>
            <p:cNvPr id="83989" name="Rectangle 9"/>
            <p:cNvSpPr>
              <a:spLocks noChangeArrowheads="1"/>
            </p:cNvSpPr>
            <p:nvPr/>
          </p:nvSpPr>
          <p:spPr bwMode="auto">
            <a:xfrm>
              <a:off x="4800600" y="35814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3990" name="Rectangle 10"/>
            <p:cNvSpPr>
              <a:spLocks noChangeArrowheads="1"/>
            </p:cNvSpPr>
            <p:nvPr/>
          </p:nvSpPr>
          <p:spPr bwMode="auto">
            <a:xfrm>
              <a:off x="5486400" y="4267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0</a:t>
              </a:r>
            </a:p>
          </p:txBody>
        </p:sp>
        <p:sp>
          <p:nvSpPr>
            <p:cNvPr id="83991" name="Rectangle 11"/>
            <p:cNvSpPr>
              <a:spLocks noChangeArrowheads="1"/>
            </p:cNvSpPr>
            <p:nvPr/>
          </p:nvSpPr>
          <p:spPr bwMode="auto">
            <a:xfrm>
              <a:off x="4800600" y="4267200"/>
              <a:ext cx="685800" cy="685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900"/>
                </a:spcBef>
                <a:buClr>
                  <a:schemeClr val="accent2"/>
                </a:buClr>
                <a:buSzPct val="60000"/>
                <a:buFont typeface="Wingdings" panose="05000000000000000000" pitchFamily="2" charset="2"/>
                <a:buChar char=""/>
                <a:defRPr sz="30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1pPr>
              <a:lvl2pPr marL="742950" indent="-285750">
                <a:spcBef>
                  <a:spcPts val="800"/>
                </a:spcBef>
                <a:buClr>
                  <a:schemeClr val="accent1"/>
                </a:buClr>
                <a:buSzPct val="70000"/>
                <a:buFont typeface="Wingdings 2" panose="05020102010507070707" pitchFamily="18" charset="2"/>
                <a:buChar char=""/>
                <a:defRPr sz="26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2pPr>
              <a:lvl3pPr marL="1143000" indent="-228600">
                <a:spcBef>
                  <a:spcPts val="7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"/>
                <a:defRPr sz="24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3pPr>
              <a:lvl4pPr marL="1600200" indent="-228600">
                <a:spcBef>
                  <a:spcPts val="600"/>
                </a:spcBef>
                <a:buClr>
                  <a:srgbClr val="A5AB81"/>
                </a:buClr>
                <a:buSzPct val="7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4pPr>
              <a:lvl5pPr marL="2057400" indent="-228600">
                <a:spcBef>
                  <a:spcPts val="600"/>
                </a:spcBef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5pPr>
              <a:lvl6pPr marL="25146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6pPr>
              <a:lvl7pPr marL="29718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7pPr>
              <a:lvl8pPr marL="34290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8pPr>
              <a:lvl9pPr marL="3886200" indent="-228600" eaLnBrk="0" fontAlgn="base" hangingPunct="0">
                <a:spcBef>
                  <a:spcPts val="600"/>
                </a:spcBef>
                <a:spcAft>
                  <a:spcPct val="0"/>
                </a:spcAft>
                <a:buClr>
                  <a:srgbClr val="D8B25C"/>
                </a:buClr>
                <a:buSzPct val="65000"/>
                <a:buFont typeface="Wingdings" panose="05000000000000000000" pitchFamily="2" charset="2"/>
                <a:buChar char=""/>
                <a:defRPr sz="2200">
                  <a:solidFill>
                    <a:schemeClr val="tx1"/>
                  </a:solidFill>
                  <a:latin typeface="Tw Cen MT"/>
                  <a:cs typeface="FreesiaUPC" pitchFamily="34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Times New Roman" panose="02020603050405020304" pitchFamily="18" charset="0"/>
                  <a:cs typeface="Angsana New" pitchFamily="18" charset="-34"/>
                </a:rPr>
                <a:t>1</a:t>
              </a:r>
            </a:p>
          </p:txBody>
        </p:sp>
      </p:grpSp>
      <p:sp>
        <p:nvSpPr>
          <p:cNvPr id="83986" name="Text Box 22"/>
          <p:cNvSpPr txBox="1">
            <a:spLocks noChangeArrowheads="1"/>
          </p:cNvSpPr>
          <p:nvPr/>
        </p:nvSpPr>
        <p:spPr bwMode="auto">
          <a:xfrm>
            <a:off x="7772400" y="47244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G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x</a:t>
            </a:r>
          </a:p>
        </p:txBody>
      </p:sp>
      <p:sp>
        <p:nvSpPr>
          <p:cNvPr id="83987" name="Text Box 22"/>
          <p:cNvSpPr txBox="1">
            <a:spLocks noChangeArrowheads="1"/>
          </p:cNvSpPr>
          <p:nvPr/>
        </p:nvSpPr>
        <p:spPr bwMode="auto">
          <a:xfrm>
            <a:off x="7772400" y="63246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G</a:t>
            </a:r>
            <a:r>
              <a:rPr lang="en-US" altLang="en-US" sz="2400" baseline="-25000">
                <a:latin typeface="Times New Roman" panose="02020603050405020304" pitchFamily="18" charset="0"/>
                <a:cs typeface="Angsana New" pitchFamily="18" charset="-34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1723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pPr eaLnBrk="1" hangingPunct="1"/>
            <a:r>
              <a:rPr lang="en-US" altLang="en-US" smtClean="0">
                <a:cs typeface="FreesiaUPC" pitchFamily="34" charset="-34"/>
              </a:rPr>
              <a:t>Sobel’s Method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" y="990600"/>
            <a:ext cx="90678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cs typeface="FreesiaUPC" pitchFamily="34" charset="-34"/>
              </a:rPr>
              <a:t>Mask of even size are awkward to apply.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cs typeface="FreesiaUPC" pitchFamily="34" charset="-34"/>
              </a:rPr>
              <a:t>The smallest filter mask should be 3x3.</a:t>
            </a:r>
          </a:p>
        </p:txBody>
      </p:sp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762000" y="3124200"/>
          <a:ext cx="80359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42" name="Equation" r:id="rId3" imgW="4229100" imgH="254000" progId="Equation.3">
                  <p:embed/>
                </p:oleObj>
              </mc:Choice>
              <mc:Fallback>
                <p:oleObj name="Equation" r:id="rId3" imgW="4229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24200"/>
                        <a:ext cx="80359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Rectangle 6"/>
          <p:cNvSpPr>
            <a:spLocks noChangeArrowheads="1"/>
          </p:cNvSpPr>
          <p:nvPr/>
        </p:nvSpPr>
        <p:spPr bwMode="auto">
          <a:xfrm>
            <a:off x="914400" y="39624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-1</a:t>
            </a:r>
          </a:p>
        </p:txBody>
      </p:sp>
      <p:sp>
        <p:nvSpPr>
          <p:cNvPr id="84998" name="Rectangle 7"/>
          <p:cNvSpPr>
            <a:spLocks noChangeArrowheads="1"/>
          </p:cNvSpPr>
          <p:nvPr/>
        </p:nvSpPr>
        <p:spPr bwMode="auto">
          <a:xfrm>
            <a:off x="1752600" y="39624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-2</a:t>
            </a:r>
          </a:p>
        </p:txBody>
      </p:sp>
      <p:sp>
        <p:nvSpPr>
          <p:cNvPr id="84999" name="Rectangle 8"/>
          <p:cNvSpPr>
            <a:spLocks noChangeArrowheads="1"/>
          </p:cNvSpPr>
          <p:nvPr/>
        </p:nvSpPr>
        <p:spPr bwMode="auto">
          <a:xfrm>
            <a:off x="2590800" y="39624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-1</a:t>
            </a:r>
          </a:p>
        </p:txBody>
      </p:sp>
      <p:sp>
        <p:nvSpPr>
          <p:cNvPr id="85000" name="Rectangle 9"/>
          <p:cNvSpPr>
            <a:spLocks noChangeArrowheads="1"/>
          </p:cNvSpPr>
          <p:nvPr/>
        </p:nvSpPr>
        <p:spPr bwMode="auto">
          <a:xfrm>
            <a:off x="914400" y="48006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0</a:t>
            </a:r>
          </a:p>
        </p:txBody>
      </p:sp>
      <p:sp>
        <p:nvSpPr>
          <p:cNvPr id="85001" name="Rectangle 10"/>
          <p:cNvSpPr>
            <a:spLocks noChangeArrowheads="1"/>
          </p:cNvSpPr>
          <p:nvPr/>
        </p:nvSpPr>
        <p:spPr bwMode="auto">
          <a:xfrm>
            <a:off x="1752600" y="48006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0</a:t>
            </a:r>
          </a:p>
        </p:txBody>
      </p:sp>
      <p:sp>
        <p:nvSpPr>
          <p:cNvPr id="85002" name="Rectangle 11"/>
          <p:cNvSpPr>
            <a:spLocks noChangeArrowheads="1"/>
          </p:cNvSpPr>
          <p:nvPr/>
        </p:nvSpPr>
        <p:spPr bwMode="auto">
          <a:xfrm>
            <a:off x="2590800" y="48006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0</a:t>
            </a:r>
          </a:p>
        </p:txBody>
      </p:sp>
      <p:sp>
        <p:nvSpPr>
          <p:cNvPr id="85003" name="Rectangle 12"/>
          <p:cNvSpPr>
            <a:spLocks noChangeArrowheads="1"/>
          </p:cNvSpPr>
          <p:nvPr/>
        </p:nvSpPr>
        <p:spPr bwMode="auto">
          <a:xfrm>
            <a:off x="914400" y="56388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1</a:t>
            </a:r>
          </a:p>
        </p:txBody>
      </p:sp>
      <p:sp>
        <p:nvSpPr>
          <p:cNvPr id="85004" name="Rectangle 13"/>
          <p:cNvSpPr>
            <a:spLocks noChangeArrowheads="1"/>
          </p:cNvSpPr>
          <p:nvPr/>
        </p:nvSpPr>
        <p:spPr bwMode="auto">
          <a:xfrm>
            <a:off x="1752600" y="56388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2</a:t>
            </a:r>
          </a:p>
        </p:txBody>
      </p:sp>
      <p:sp>
        <p:nvSpPr>
          <p:cNvPr id="85005" name="Rectangle 14"/>
          <p:cNvSpPr>
            <a:spLocks noChangeArrowheads="1"/>
          </p:cNvSpPr>
          <p:nvPr/>
        </p:nvSpPr>
        <p:spPr bwMode="auto">
          <a:xfrm>
            <a:off x="2590800" y="56388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1</a:t>
            </a:r>
          </a:p>
        </p:txBody>
      </p:sp>
      <p:sp>
        <p:nvSpPr>
          <p:cNvPr id="85006" name="Rectangle 15"/>
          <p:cNvSpPr>
            <a:spLocks noChangeArrowheads="1"/>
          </p:cNvSpPr>
          <p:nvPr/>
        </p:nvSpPr>
        <p:spPr bwMode="auto">
          <a:xfrm>
            <a:off x="6096000" y="56388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1</a:t>
            </a:r>
          </a:p>
        </p:txBody>
      </p:sp>
      <p:sp>
        <p:nvSpPr>
          <p:cNvPr id="85007" name="Rectangle 16"/>
          <p:cNvSpPr>
            <a:spLocks noChangeArrowheads="1"/>
          </p:cNvSpPr>
          <p:nvPr/>
        </p:nvSpPr>
        <p:spPr bwMode="auto">
          <a:xfrm>
            <a:off x="4419600" y="48006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-2</a:t>
            </a:r>
          </a:p>
        </p:txBody>
      </p:sp>
      <p:sp>
        <p:nvSpPr>
          <p:cNvPr id="85008" name="Rectangle 17"/>
          <p:cNvSpPr>
            <a:spLocks noChangeArrowheads="1"/>
          </p:cNvSpPr>
          <p:nvPr/>
        </p:nvSpPr>
        <p:spPr bwMode="auto">
          <a:xfrm>
            <a:off x="6096000" y="39624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1</a:t>
            </a:r>
          </a:p>
        </p:txBody>
      </p:sp>
      <p:sp>
        <p:nvSpPr>
          <p:cNvPr id="85009" name="Rectangle 18"/>
          <p:cNvSpPr>
            <a:spLocks noChangeArrowheads="1"/>
          </p:cNvSpPr>
          <p:nvPr/>
        </p:nvSpPr>
        <p:spPr bwMode="auto">
          <a:xfrm>
            <a:off x="5257800" y="39624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0</a:t>
            </a:r>
          </a:p>
        </p:txBody>
      </p:sp>
      <p:sp>
        <p:nvSpPr>
          <p:cNvPr id="85010" name="Rectangle 19"/>
          <p:cNvSpPr>
            <a:spLocks noChangeArrowheads="1"/>
          </p:cNvSpPr>
          <p:nvPr/>
        </p:nvSpPr>
        <p:spPr bwMode="auto">
          <a:xfrm>
            <a:off x="5257800" y="48006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0</a:t>
            </a:r>
          </a:p>
        </p:txBody>
      </p:sp>
      <p:sp>
        <p:nvSpPr>
          <p:cNvPr id="85011" name="Rectangle 20"/>
          <p:cNvSpPr>
            <a:spLocks noChangeArrowheads="1"/>
          </p:cNvSpPr>
          <p:nvPr/>
        </p:nvSpPr>
        <p:spPr bwMode="auto">
          <a:xfrm>
            <a:off x="5257800" y="56388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0</a:t>
            </a:r>
          </a:p>
        </p:txBody>
      </p:sp>
      <p:sp>
        <p:nvSpPr>
          <p:cNvPr id="85012" name="Rectangle 21"/>
          <p:cNvSpPr>
            <a:spLocks noChangeArrowheads="1"/>
          </p:cNvSpPr>
          <p:nvPr/>
        </p:nvSpPr>
        <p:spPr bwMode="auto">
          <a:xfrm>
            <a:off x="4419600" y="56388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-1</a:t>
            </a:r>
          </a:p>
        </p:txBody>
      </p:sp>
      <p:sp>
        <p:nvSpPr>
          <p:cNvPr id="85013" name="Rectangle 22"/>
          <p:cNvSpPr>
            <a:spLocks noChangeArrowheads="1"/>
          </p:cNvSpPr>
          <p:nvPr/>
        </p:nvSpPr>
        <p:spPr bwMode="auto">
          <a:xfrm>
            <a:off x="6096000" y="48006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2</a:t>
            </a:r>
          </a:p>
        </p:txBody>
      </p:sp>
      <p:sp>
        <p:nvSpPr>
          <p:cNvPr id="85014" name="Rectangle 23"/>
          <p:cNvSpPr>
            <a:spLocks noChangeArrowheads="1"/>
          </p:cNvSpPr>
          <p:nvPr/>
        </p:nvSpPr>
        <p:spPr bwMode="auto">
          <a:xfrm>
            <a:off x="4419600" y="3962400"/>
            <a:ext cx="8382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cs typeface="Angsana New" pitchFamily="18" charset="-34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2361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cs typeface="FreesiaUPC" pitchFamily="34" charset="-34"/>
              </a:rPr>
              <a:t>Example: Gradient Magnitude Image</a:t>
            </a:r>
          </a:p>
        </p:txBody>
      </p:sp>
      <p:pic>
        <p:nvPicPr>
          <p:cNvPr id="8601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988" y="3300413"/>
            <a:ext cx="2882900" cy="1930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2" descr="C:\Users\bebis\Desktop\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8" y="3300413"/>
            <a:ext cx="2938462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052638"/>
            <a:ext cx="2695575" cy="1800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22763"/>
            <a:ext cx="2695575" cy="18145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3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82" b="43347"/>
          <a:stretch>
            <a:fillRect/>
          </a:stretch>
        </p:blipFill>
        <p:spPr bwMode="auto">
          <a:xfrm>
            <a:off x="6777038" y="2214563"/>
            <a:ext cx="157321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86024" name="TextBox 1"/>
          <p:cNvSpPr txBox="1">
            <a:spLocks noChangeArrowheads="1"/>
          </p:cNvSpPr>
          <p:nvPr/>
        </p:nvSpPr>
        <p:spPr bwMode="auto">
          <a:xfrm>
            <a:off x="6072188" y="1685925"/>
            <a:ext cx="2771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Gradient Magnitude</a:t>
            </a:r>
          </a:p>
        </p:txBody>
      </p:sp>
      <p:cxnSp>
        <p:nvCxnSpPr>
          <p:cNvPr id="86025" name="Straight Arrow Connector 3"/>
          <p:cNvCxnSpPr>
            <a:cxnSpLocks noChangeShapeType="1"/>
            <a:stCxn id="86021" idx="3"/>
          </p:cNvCxnSpPr>
          <p:nvPr/>
        </p:nvCxnSpPr>
        <p:spPr bwMode="auto">
          <a:xfrm>
            <a:off x="5895975" y="2954338"/>
            <a:ext cx="185738" cy="1139825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026" name="Straight Arrow Connector 5"/>
          <p:cNvCxnSpPr>
            <a:cxnSpLocks noChangeShapeType="1"/>
            <a:stCxn id="86022" idx="3"/>
          </p:cNvCxnSpPr>
          <p:nvPr/>
        </p:nvCxnSpPr>
        <p:spPr bwMode="auto">
          <a:xfrm flipV="1">
            <a:off x="5895975" y="4114800"/>
            <a:ext cx="185738" cy="1116013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027" name="TextBox 1"/>
          <p:cNvSpPr txBox="1">
            <a:spLocks noChangeArrowheads="1"/>
          </p:cNvSpPr>
          <p:nvPr/>
        </p:nvSpPr>
        <p:spPr bwMode="auto">
          <a:xfrm>
            <a:off x="6938963" y="5316538"/>
            <a:ext cx="1249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000">
                <a:latin typeface="Times New Roman" panose="02020603050405020304" pitchFamily="18" charset="0"/>
                <a:cs typeface="Angsana New" pitchFamily="18" charset="-34"/>
              </a:rPr>
              <a:t>(isotropic)</a:t>
            </a:r>
          </a:p>
        </p:txBody>
      </p:sp>
      <p:graphicFrame>
        <p:nvGraphicFramePr>
          <p:cNvPr id="86028" name="Object 1"/>
          <p:cNvGraphicFramePr>
            <a:graphicFrameLocks noChangeAspect="1"/>
          </p:cNvGraphicFramePr>
          <p:nvPr/>
        </p:nvGraphicFramePr>
        <p:xfrm>
          <a:off x="5414963" y="4279900"/>
          <a:ext cx="442912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66" name="Equation" r:id="rId9" imgW="228600" imgH="419100" progId="Equation.3">
                  <p:embed/>
                </p:oleObj>
              </mc:Choice>
              <mc:Fallback>
                <p:oleObj name="Equation" r:id="rId9" imgW="228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4963" y="4279900"/>
                        <a:ext cx="442912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9" name="Object 14"/>
          <p:cNvGraphicFramePr>
            <a:graphicFrameLocks noChangeAspect="1"/>
          </p:cNvGraphicFramePr>
          <p:nvPr/>
        </p:nvGraphicFramePr>
        <p:xfrm>
          <a:off x="5440363" y="2052638"/>
          <a:ext cx="442912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67" name="Equation" r:id="rId11" imgW="228501" imgH="393529" progId="Equation.3">
                  <p:embed/>
                </p:oleObj>
              </mc:Choice>
              <mc:Fallback>
                <p:oleObj name="Equation" r:id="rId11" imgW="228501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0363" y="2052638"/>
                        <a:ext cx="442912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>
          <a:xfrm>
            <a:off x="20638" y="-7938"/>
            <a:ext cx="9123362" cy="922338"/>
          </a:xfrm>
        </p:spPr>
        <p:txBody>
          <a:bodyPr/>
          <a:lstStyle/>
          <a:p>
            <a:r>
              <a:rPr lang="en-US" altLang="en-US" smtClean="0">
                <a:cs typeface="FreesiaUPC" pitchFamily="34" charset="-34"/>
              </a:rPr>
              <a:t>Example: Laplacian vs Gradient</a:t>
            </a:r>
          </a:p>
        </p:txBody>
      </p:sp>
      <p:pic>
        <p:nvPicPr>
          <p:cNvPr id="88067" name="Content Placeholder 3" descr="ches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525" y="1023938"/>
            <a:ext cx="2298700" cy="1854200"/>
          </a:xfrm>
          <a:noFill/>
        </p:spPr>
      </p:pic>
      <p:pic>
        <p:nvPicPr>
          <p:cNvPr id="88068" name="Picture 6" descr="chesslapma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3438525"/>
            <a:ext cx="351472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Picture 7" descr="chesssob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3433763"/>
            <a:ext cx="3514725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TextBox 6"/>
          <p:cNvSpPr txBox="1">
            <a:spLocks noChangeArrowheads="1"/>
          </p:cNvSpPr>
          <p:nvPr/>
        </p:nvSpPr>
        <p:spPr bwMode="auto">
          <a:xfrm>
            <a:off x="5867400" y="6267450"/>
            <a:ext cx="13954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Laplacian</a:t>
            </a:r>
          </a:p>
        </p:txBody>
      </p:sp>
      <p:sp>
        <p:nvSpPr>
          <p:cNvPr id="88071" name="TextBox 7"/>
          <p:cNvSpPr txBox="1">
            <a:spLocks noChangeArrowheads="1"/>
          </p:cNvSpPr>
          <p:nvPr/>
        </p:nvSpPr>
        <p:spPr bwMode="auto">
          <a:xfrm>
            <a:off x="1704975" y="6340475"/>
            <a:ext cx="885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9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3000">
                <a:solidFill>
                  <a:schemeClr val="tx1"/>
                </a:solidFill>
                <a:latin typeface="Tw Cen MT"/>
                <a:cs typeface="FreesiaUPC" pitchFamily="34" charset="-34"/>
              </a:defRPr>
            </a:lvl1pPr>
            <a:lvl2pPr marL="742950" indent="-285750">
              <a:spcBef>
                <a:spcPts val="80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/>
                <a:cs typeface="FreesiaUPC" pitchFamily="34" charset="-34"/>
              </a:defRPr>
            </a:lvl2pPr>
            <a:lvl3pPr marL="1143000" indent="-228600">
              <a:spcBef>
                <a:spcPts val="7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400">
                <a:solidFill>
                  <a:schemeClr val="tx1"/>
                </a:solidFill>
                <a:latin typeface="Tw Cen MT"/>
                <a:cs typeface="FreesiaUPC" pitchFamily="34" charset="-34"/>
              </a:defRPr>
            </a:lvl3pPr>
            <a:lvl4pPr marL="1600200" indent="-228600">
              <a:spcBef>
                <a:spcPts val="6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4pPr>
            <a:lvl5pPr marL="2057400" indent="-228600">
              <a:spcBef>
                <a:spcPts val="6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200">
                <a:solidFill>
                  <a:schemeClr val="tx1"/>
                </a:solidFill>
                <a:latin typeface="Tw Cen MT"/>
                <a:cs typeface="FreesiaUPC" pitchFamily="34" charset="-34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en-US" sz="2400">
                <a:latin typeface="Times New Roman" panose="02020603050405020304" pitchFamily="18" charset="0"/>
                <a:cs typeface="Angsana New" pitchFamily="18" charset="-34"/>
              </a:rPr>
              <a:t>Sobel</a:t>
            </a:r>
          </a:p>
        </p:txBody>
      </p:sp>
    </p:spTree>
    <p:extLst>
      <p:ext uri="{BB962C8B-B14F-4D97-AF65-F5344CB8AC3E}">
        <p14:creationId xmlns:p14="http://schemas.microsoft.com/office/powerpoint/2010/main" val="23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Take-home messages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5715000" cy="5638800"/>
          </a:xfrm>
        </p:spPr>
        <p:txBody>
          <a:bodyPr/>
          <a:lstStyle/>
          <a:p>
            <a:endParaRPr lang="en-US" altLang="en-US" sz="2800" smtClean="0"/>
          </a:p>
          <a:p>
            <a:r>
              <a:rPr lang="en-US" altLang="en-US" sz="2800" smtClean="0"/>
              <a:t>Linear filtering is sum of dot product at each position</a:t>
            </a:r>
          </a:p>
          <a:p>
            <a:pPr lvl="1"/>
            <a:r>
              <a:rPr lang="en-US" altLang="en-US" sz="2400" smtClean="0"/>
              <a:t>Can smooth, sharpen, translate (among many other uses)</a:t>
            </a:r>
          </a:p>
          <a:p>
            <a:endParaRPr lang="en-US" altLang="en-US" sz="2800" smtClean="0"/>
          </a:p>
          <a:p>
            <a:pPr>
              <a:buFont typeface="Arial" panose="020B0604020202020204" pitchFamily="34" charset="0"/>
              <a:buNone/>
            </a:pPr>
            <a:endParaRPr lang="en-US" altLang="en-US" sz="1200" smtClean="0"/>
          </a:p>
          <a:p>
            <a:pPr>
              <a:buFont typeface="Arial" panose="020B0604020202020204" pitchFamily="34" charset="0"/>
              <a:buNone/>
            </a:pPr>
            <a:endParaRPr lang="en-US" altLang="en-US" sz="1200" smtClean="0"/>
          </a:p>
          <a:p>
            <a:r>
              <a:rPr lang="en-US" altLang="en-US" sz="2800" smtClean="0"/>
              <a:t>Be aware of details for filter size, extrapolation, cropping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sz="2800" smtClean="0"/>
          </a:p>
          <a:p>
            <a:pPr>
              <a:buFont typeface="Arial" panose="020B0604020202020204" pitchFamily="34" charset="0"/>
              <a:buNone/>
            </a:pPr>
            <a:endParaRPr lang="en-US" altLang="en-US" sz="2800" smtClean="0"/>
          </a:p>
        </p:txBody>
      </p:sp>
      <p:pic>
        <p:nvPicPr>
          <p:cNvPr id="75780" name="Picture 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752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81" name="Group 4"/>
          <p:cNvGrpSpPr>
            <a:grpSpLocks noChangeAspect="1"/>
          </p:cNvGrpSpPr>
          <p:nvPr/>
        </p:nvGrpSpPr>
        <p:grpSpPr bwMode="auto">
          <a:xfrm>
            <a:off x="7467600" y="1890713"/>
            <a:ext cx="1143000" cy="973137"/>
            <a:chOff x="3799" y="2064"/>
            <a:chExt cx="1433" cy="1136"/>
          </a:xfrm>
        </p:grpSpPr>
        <p:grpSp>
          <p:nvGrpSpPr>
            <p:cNvPr id="7578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7578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8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8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8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8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9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9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9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9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/>
                  <a:t>1</a:t>
                </a:r>
              </a:p>
            </p:txBody>
          </p:sp>
          <p:sp>
            <p:nvSpPr>
              <p:cNvPr id="7579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79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79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79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79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79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80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  <p:sp>
            <p:nvSpPr>
              <p:cNvPr id="7580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/>
              </a:p>
            </p:txBody>
          </p:sp>
        </p:grpSp>
        <p:pic>
          <p:nvPicPr>
            <p:cNvPr id="75784" name="Picture 23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578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672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29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im1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5398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1" name="Picture 4" descr="im2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5" y="1689100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2" name="Picture 5" descr="im3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6450" y="1838325"/>
            <a:ext cx="1935163" cy="14525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3" name="Picture 6" descr="im4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263" y="1989138"/>
            <a:ext cx="1935162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294" name="Picture 7" descr="im5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06488" y="2138363"/>
            <a:ext cx="1935162" cy="14525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295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Motivation: noise reduction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 smtClean="0"/>
              <a:t>can measure </a:t>
            </a:r>
            <a:r>
              <a:rPr lang="en-US" b="1" dirty="0" smtClean="0"/>
              <a:t>noise</a:t>
            </a:r>
            <a:r>
              <a:rPr lang="en-US" dirty="0" smtClean="0"/>
              <a:t> in multiple images of the same static scene.</a:t>
            </a:r>
          </a:p>
          <a:p>
            <a:r>
              <a:rPr lang="en-US" dirty="0" smtClean="0"/>
              <a:t>How could we reduce the noise, i.e., give an estimate of the true intensities?</a:t>
            </a:r>
          </a:p>
        </p:txBody>
      </p:sp>
      <p:pic>
        <p:nvPicPr>
          <p:cNvPr id="14" name="Picture 13" descr="noise2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03600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5" name="Picture 14" descr="noise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88088" y="1420813"/>
            <a:ext cx="2628900" cy="262890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103313" y="215106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301" name="Picture 8" descr="im6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57300" y="2289175"/>
            <a:ext cx="1935163" cy="1450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249363" y="2297113"/>
            <a:ext cx="255587" cy="25558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i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.5"/>
  <p:tag name="PICTUREFILESIZE" val="29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frac{1}{(2k+1)^2}\sum_{u=-k}^{k} \sum_{v=-k}^{k}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604.75"/>
  <p:tag name="PICTUREFILESIZE" val="540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3.25"/>
  <p:tag name="PICTUREFILESIZE" val="6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1}{16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7.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(u,v) = \frac{1}{2 \pi \sigma^2} e^{-\frac{u^2+v^2}{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0.7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[u,v]$&#10;\end{document}&#10;"/>
  <p:tag name="EXTERNALNAME" val="Edittex"/>
  <p:tag name="BLEND" val="False"/>
  <p:tag name="TRANSPARENT" val="False"/>
  <p:tag name="BITMAPFORMAT" val="bmpmono"/>
  <p:tag name="DEBUGINTERACTIVE" val="True"/>
  <p:tag name="ORIGWIDTH" val="235.7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54"/>
  <p:tag name="BOXHEIGHT" val="200"/>
  <p:tag name="BOXFONT" val="10"/>
  <p:tag name="BOXWRAP" val="False"/>
  <p:tag name="WORKAROUNDTRANSPARENCYBUG" val="False"/>
  <p:tag name="ALLOWFONTSUBSTITUTION" val="False"/>
  <p:tag name="BITMAPFORMAT" val="bmpmono"/>
  <p:tag name="ORIGWIDTH" val="60"/>
  <p:tag name="PICTUREFILESIZE" val="271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otimes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0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-u,j-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50.75"/>
  <p:tag name="PICTUREFILESIZE" val="4922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 = H \star F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2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[x,y]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25"/>
  <p:tag name="PICTUREFILESIZE" val="271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4221</Words>
  <Application>Microsoft Office PowerPoint</Application>
  <PresentationFormat>On-screen Show (4:3)</PresentationFormat>
  <Paragraphs>2268</Paragraphs>
  <Slides>85</Slides>
  <Notes>66</Notes>
  <HiddenSlides>6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85</vt:i4>
      </vt:variant>
    </vt:vector>
  </HeadingPairs>
  <TitlesOfParts>
    <vt:vector size="109" baseType="lpstr">
      <vt:lpstr>PMingLiU</vt:lpstr>
      <vt:lpstr>PMingLiU</vt:lpstr>
      <vt:lpstr>Angsana New</vt:lpstr>
      <vt:lpstr>Arial</vt:lpstr>
      <vt:lpstr>Calibri</vt:lpstr>
      <vt:lpstr>Cordia New</vt:lpstr>
      <vt:lpstr>Courier New</vt:lpstr>
      <vt:lpstr>FreesiaUPC</vt:lpstr>
      <vt:lpstr>Gill Sans</vt:lpstr>
      <vt:lpstr>Helvetica</vt:lpstr>
      <vt:lpstr>Monotype Sorts</vt:lpstr>
      <vt:lpstr>Myriad Roman</vt:lpstr>
      <vt:lpstr>Symbol</vt:lpstr>
      <vt:lpstr>Tahoma</vt:lpstr>
      <vt:lpstr>Times</vt:lpstr>
      <vt:lpstr>Times New Roman</vt:lpstr>
      <vt:lpstr>TimesNewRomanPSMT</vt:lpstr>
      <vt:lpstr>Tw Cen MT</vt:lpstr>
      <vt:lpstr>Wingdings</vt:lpstr>
      <vt:lpstr>Wingdings 2</vt:lpstr>
      <vt:lpstr>Office Theme</vt:lpstr>
      <vt:lpstr>Equation</vt:lpstr>
      <vt:lpstr>Photo Editor Photo</vt:lpstr>
      <vt:lpstr>Microsoft Equation 3.0</vt:lpstr>
      <vt:lpstr>Computer Vision</vt:lpstr>
      <vt:lpstr>Three views of filtering</vt:lpstr>
      <vt:lpstr>Image filtering</vt:lpstr>
      <vt:lpstr>Today: Image Filters</vt:lpstr>
      <vt:lpstr>Image neighborhoods</vt:lpstr>
      <vt:lpstr>Images as functions</vt:lpstr>
      <vt:lpstr>Images as functions</vt:lpstr>
      <vt:lpstr>Digital images</vt:lpstr>
      <vt:lpstr>Motivation: noise reduction</vt:lpstr>
      <vt:lpstr>Common types of noise</vt:lpstr>
      <vt:lpstr>Gaussian noise</vt:lpstr>
      <vt:lpstr>Motivation: noise reduction</vt:lpstr>
      <vt:lpstr>First attempt at a solution</vt:lpstr>
      <vt:lpstr>First attempt at a solution</vt:lpstr>
      <vt:lpstr>Weighted Moving Average</vt:lpstr>
      <vt:lpstr>Weighted Moving Average</vt:lpstr>
      <vt:lpstr>Moving Average In 2D</vt:lpstr>
      <vt:lpstr>Moving Average In 2D</vt:lpstr>
      <vt:lpstr>Moving Average In 2D</vt:lpstr>
      <vt:lpstr>Moving Average In 2D</vt:lpstr>
      <vt:lpstr>Moving Average In 2D</vt:lpstr>
      <vt:lpstr>Moving Average In 2D</vt:lpstr>
      <vt:lpstr>Correlation filtering</vt:lpstr>
      <vt:lpstr>Correlation filtering</vt:lpstr>
      <vt:lpstr>spatial filtering</vt:lpstr>
      <vt:lpstr>Mechanics of spatial filtering</vt:lpstr>
      <vt:lpstr>Averaging filter</vt:lpstr>
      <vt:lpstr>Smoothing by averaging</vt:lpstr>
      <vt:lpstr>Gaussian filter</vt:lpstr>
      <vt:lpstr>Gaussian filter</vt:lpstr>
      <vt:lpstr>Smoothing with a Gaussian</vt:lpstr>
      <vt:lpstr>Smoothing with a Box filter</vt:lpstr>
      <vt:lpstr>Gaussian filters</vt:lpstr>
      <vt:lpstr>Gaussian filters</vt:lpstr>
      <vt:lpstr>Gaussian filters</vt:lpstr>
      <vt:lpstr>Separability of the Gaussian filter</vt:lpstr>
      <vt:lpstr>PowerPoint Presentation</vt:lpstr>
      <vt:lpstr>Boundary issues</vt:lpstr>
      <vt:lpstr>Boundary issues</vt:lpstr>
      <vt:lpstr>Filtering an impulse signal</vt:lpstr>
      <vt:lpstr>Filtering an impulse signal</vt:lpstr>
      <vt:lpstr>Convolution</vt:lpstr>
      <vt:lpstr>Convolution vs. correlation</vt:lpstr>
      <vt:lpstr>Convolution</vt:lpstr>
      <vt:lpstr>Smoothing with a Gaussian</vt:lpstr>
      <vt:lpstr>Predict the filtered outputs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Practice with linear filters</vt:lpstr>
      <vt:lpstr>Filtering examples: sharpening</vt:lpstr>
      <vt:lpstr>Shift invariant linear system</vt:lpstr>
      <vt:lpstr>Properties of convolution</vt:lpstr>
      <vt:lpstr>Separability</vt:lpstr>
      <vt:lpstr>Separability</vt:lpstr>
      <vt:lpstr>Separability</vt:lpstr>
      <vt:lpstr>Effect of smoothing filters</vt:lpstr>
      <vt:lpstr>Median filters</vt:lpstr>
      <vt:lpstr>Median filter</vt:lpstr>
      <vt:lpstr>Median filter</vt:lpstr>
      <vt:lpstr>Median filter example</vt:lpstr>
      <vt:lpstr>Comparison: salt and pepper noise</vt:lpstr>
      <vt:lpstr>Median filter</vt:lpstr>
      <vt:lpstr>Order statistics filters</vt:lpstr>
      <vt:lpstr>Sharpening Spatial Filters</vt:lpstr>
      <vt:lpstr>Unsharp masking and High boost Filtering</vt:lpstr>
      <vt:lpstr>Example</vt:lpstr>
      <vt:lpstr>The Laplacian (2nd order derivative)</vt:lpstr>
      <vt:lpstr>The Laplacian - mask</vt:lpstr>
      <vt:lpstr>The Laplacian - mask</vt:lpstr>
      <vt:lpstr>Laplacian mask</vt:lpstr>
      <vt:lpstr>Sharpening using Laplacian</vt:lpstr>
      <vt:lpstr>Laplacian - Example</vt:lpstr>
      <vt:lpstr>Sharpening: Laplacian - example</vt:lpstr>
      <vt:lpstr>Sharpening: Laplacian</vt:lpstr>
      <vt:lpstr>The Gradient (1st order derivative)</vt:lpstr>
      <vt:lpstr>The Gradient</vt:lpstr>
      <vt:lpstr>Sobel’s Method</vt:lpstr>
      <vt:lpstr>Example: Gradient Magnitude Image</vt:lpstr>
      <vt:lpstr>Example: Laplacian vs Gradient</vt:lpstr>
      <vt:lpstr>Take-home messages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parameters of image formation</dc:title>
  <dc:creator>trevor</dc:creator>
  <cp:lastModifiedBy>DrSMMAhsan</cp:lastModifiedBy>
  <cp:revision>33</cp:revision>
  <dcterms:created xsi:type="dcterms:W3CDTF">2009-09-01T01:33:15Z</dcterms:created>
  <dcterms:modified xsi:type="dcterms:W3CDTF">2016-07-31T10:59:01Z</dcterms:modified>
</cp:coreProperties>
</file>